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301" r:id="rId3"/>
    <p:sldId id="257" r:id="rId4"/>
    <p:sldId id="302" r:id="rId5"/>
    <p:sldId id="259" r:id="rId6"/>
    <p:sldId id="260" r:id="rId7"/>
    <p:sldId id="303" r:id="rId8"/>
    <p:sldId id="304" r:id="rId9"/>
    <p:sldId id="305" r:id="rId10"/>
    <p:sldId id="292" r:id="rId11"/>
    <p:sldId id="293" r:id="rId12"/>
    <p:sldId id="294" r:id="rId13"/>
    <p:sldId id="295" r:id="rId14"/>
    <p:sldId id="296" r:id="rId15"/>
    <p:sldId id="297" r:id="rId16"/>
    <p:sldId id="306" r:id="rId17"/>
    <p:sldId id="307" r:id="rId18"/>
    <p:sldId id="308" r:id="rId19"/>
    <p:sldId id="298" r:id="rId20"/>
    <p:sldId id="300" r:id="rId21"/>
    <p:sldId id="262" r:id="rId22"/>
    <p:sldId id="263" r:id="rId23"/>
    <p:sldId id="264" r:id="rId24"/>
    <p:sldId id="291" r:id="rId25"/>
    <p:sldId id="265" r:id="rId26"/>
    <p:sldId id="266" r:id="rId27"/>
    <p:sldId id="267" r:id="rId28"/>
    <p:sldId id="269" r:id="rId29"/>
    <p:sldId id="270" r:id="rId30"/>
    <p:sldId id="271" r:id="rId31"/>
    <p:sldId id="272" r:id="rId32"/>
    <p:sldId id="273" r:id="rId33"/>
    <p:sldId id="274" r:id="rId34"/>
    <p:sldId id="275" r:id="rId35"/>
    <p:sldId id="276" r:id="rId36"/>
    <p:sldId id="277" r:id="rId37"/>
    <p:sldId id="278" r:id="rId38"/>
    <p:sldId id="280" r:id="rId39"/>
    <p:sldId id="281" r:id="rId40"/>
    <p:sldId id="282" r:id="rId41"/>
    <p:sldId id="283" r:id="rId42"/>
    <p:sldId id="284" r:id="rId43"/>
    <p:sldId id="285" r:id="rId44"/>
    <p:sldId id="286" r:id="rId45"/>
    <p:sldId id="287" r:id="rId46"/>
    <p:sldId id="288" r:id="rId47"/>
    <p:sldId id="290"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CCEE193-9052-4C4F-917F-B772DCB56F3E}"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427810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CEE193-9052-4C4F-917F-B772DCB56F3E}"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33389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CEE193-9052-4C4F-917F-B772DCB56F3E}"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14700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CCEE193-9052-4C4F-917F-B772DCB56F3E}"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23272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CCEE193-9052-4C4F-917F-B772DCB56F3E}" type="datetimeFigureOut">
              <a:rPr lang="ru-RU" smtClean="0"/>
              <a:t>11.03.2022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1646342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CCEE193-9052-4C4F-917F-B772DCB56F3E}" type="datetimeFigureOut">
              <a:rPr lang="ru-RU" smtClean="0"/>
              <a:t>11.03.2022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54792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CCEE193-9052-4C4F-917F-B772DCB56F3E}" type="datetimeFigureOut">
              <a:rPr lang="ru-RU" smtClean="0"/>
              <a:t>11.03.2022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334986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CCEE193-9052-4C4F-917F-B772DCB56F3E}" type="datetimeFigureOut">
              <a:rPr lang="ru-RU" smtClean="0"/>
              <a:t>11.03.2022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398955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EE193-9052-4C4F-917F-B772DCB56F3E}" type="datetimeFigureOut">
              <a:rPr lang="ru-RU" smtClean="0"/>
              <a:t>11.03.2022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148076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CEE193-9052-4C4F-917F-B772DCB56F3E}" type="datetimeFigureOut">
              <a:rPr lang="ru-RU" smtClean="0"/>
              <a:t>11.03.2022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233454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CCEE193-9052-4C4F-917F-B772DCB56F3E}" type="datetimeFigureOut">
              <a:rPr lang="ru-RU" smtClean="0"/>
              <a:t>11.03.2022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D5DD5B-77CB-42FF-AF7F-3C1AF592F37F}" type="slidenum">
              <a:rPr lang="ru-RU" smtClean="0"/>
              <a:t>‹#›</a:t>
            </a:fld>
            <a:endParaRPr lang="ru-RU"/>
          </a:p>
        </p:txBody>
      </p:sp>
    </p:spTree>
    <p:extLst>
      <p:ext uri="{BB962C8B-B14F-4D97-AF65-F5344CB8AC3E}">
        <p14:creationId xmlns:p14="http://schemas.microsoft.com/office/powerpoint/2010/main" val="407460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EE193-9052-4C4F-917F-B772DCB56F3E}" type="datetimeFigureOut">
              <a:rPr lang="ru-RU" smtClean="0"/>
              <a:t>11.03.2022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D5DD5B-77CB-42FF-AF7F-3C1AF592F37F}" type="slidenum">
              <a:rPr lang="ru-RU" smtClean="0"/>
              <a:t>‹#›</a:t>
            </a:fld>
            <a:endParaRPr lang="ru-RU"/>
          </a:p>
        </p:txBody>
      </p:sp>
    </p:spTree>
    <p:extLst>
      <p:ext uri="{BB962C8B-B14F-4D97-AF65-F5344CB8AC3E}">
        <p14:creationId xmlns:p14="http://schemas.microsoft.com/office/powerpoint/2010/main" val="29482553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jpeg"/><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1.jpeg"/><Relationship Id="rId1" Type="http://schemas.openxmlformats.org/officeDocument/2006/relationships/slideLayout" Target="../slideLayouts/slideLayout7.xml"/><Relationship Id="rId4" Type="http://schemas.openxmlformats.org/officeDocument/2006/relationships/image" Target="../media/image104.jpeg"/></Relationships>
</file>

<file path=ppt/slides/_rels/slide44.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11560" y="2204864"/>
            <a:ext cx="7772400" cy="2160240"/>
          </a:xfrm>
        </p:spPr>
        <p:txBody>
          <a:bodyPr>
            <a:normAutofit fontScale="90000"/>
          </a:bodyPr>
          <a:lstStyle/>
          <a:p>
            <a:r>
              <a:rPr lang="ru-RU" altLang="ru-RU" sz="6600" dirty="0">
                <a:solidFill>
                  <a:srgbClr val="0070C0"/>
                </a:solidFill>
                <a:latin typeface="TruthCYR Ultra"/>
              </a:rPr>
              <a:t>Игры и упражнения </a:t>
            </a:r>
            <a:br>
              <a:rPr lang="ru-RU" altLang="ru-RU" sz="6600" dirty="0">
                <a:solidFill>
                  <a:srgbClr val="0070C0"/>
                </a:solidFill>
                <a:latin typeface="TruthCYR Ultra"/>
              </a:rPr>
            </a:br>
            <a:r>
              <a:rPr lang="ru-RU" altLang="ru-RU" sz="6600" dirty="0">
                <a:solidFill>
                  <a:srgbClr val="0070C0"/>
                </a:solidFill>
                <a:latin typeface="TruthCYR Ultra"/>
              </a:rPr>
              <a:t>с блоками </a:t>
            </a:r>
            <a:r>
              <a:rPr lang="ru-RU" altLang="ru-RU" sz="6600" dirty="0" err="1">
                <a:solidFill>
                  <a:srgbClr val="0070C0"/>
                </a:solidFill>
                <a:latin typeface="TruthCYR Ultra"/>
              </a:rPr>
              <a:t>Дьенеша</a:t>
            </a:r>
            <a:endParaRPr lang="ru-RU" sz="6600" dirty="0">
              <a:solidFill>
                <a:schemeClr val="tx1"/>
              </a:solidFill>
            </a:endParaRPr>
          </a:p>
        </p:txBody>
      </p:sp>
      <p:sp>
        <p:nvSpPr>
          <p:cNvPr id="5" name="Подзаголовок 4"/>
          <p:cNvSpPr>
            <a:spLocks noGrp="1"/>
          </p:cNvSpPr>
          <p:nvPr>
            <p:ph type="subTitle" idx="1"/>
          </p:nvPr>
        </p:nvSpPr>
        <p:spPr>
          <a:xfrm>
            <a:off x="4661168" y="4941168"/>
            <a:ext cx="4293096" cy="748680"/>
          </a:xfrm>
        </p:spPr>
        <p:txBody>
          <a:bodyPr>
            <a:normAutofit fontScale="92500" lnSpcReduction="20000"/>
          </a:bodyPr>
          <a:lstStyle/>
          <a:p>
            <a:pPr algn="r"/>
            <a:r>
              <a:rPr lang="ru-RU" dirty="0" smtClean="0"/>
              <a:t>Автор: Крупнова М.В</a:t>
            </a:r>
          </a:p>
          <a:p>
            <a:pPr algn="r"/>
            <a:r>
              <a:rPr lang="ru-RU" dirty="0" smtClean="0"/>
              <a:t>Воспитатель</a:t>
            </a:r>
          </a:p>
        </p:txBody>
      </p:sp>
      <p:sp>
        <p:nvSpPr>
          <p:cNvPr id="2" name="TextBox 1"/>
          <p:cNvSpPr txBox="1"/>
          <p:nvPr/>
        </p:nvSpPr>
        <p:spPr>
          <a:xfrm>
            <a:off x="971600" y="1240073"/>
            <a:ext cx="7412360" cy="923330"/>
          </a:xfrm>
          <a:prstGeom prst="rect">
            <a:avLst/>
          </a:prstGeom>
          <a:noFill/>
        </p:spPr>
        <p:txBody>
          <a:bodyPr wrap="square" rtlCol="0">
            <a:spAutoFit/>
          </a:bodyPr>
          <a:lstStyle/>
          <a:p>
            <a:pPr algn="ctr"/>
            <a:r>
              <a:rPr lang="ru-RU" dirty="0" smtClean="0"/>
              <a:t>Государственное бюджетное дошкольное образовательное учреждение детский сад </a:t>
            </a:r>
          </a:p>
          <a:p>
            <a:pPr algn="ctr"/>
            <a:r>
              <a:rPr lang="ru-RU" dirty="0" smtClean="0"/>
              <a:t>комбинированного вида №93</a:t>
            </a:r>
            <a:endParaRPr lang="ru-RU" dirty="0"/>
          </a:p>
        </p:txBody>
      </p:sp>
      <p:sp>
        <p:nvSpPr>
          <p:cNvPr id="3" name="TextBox 2"/>
          <p:cNvSpPr txBox="1"/>
          <p:nvPr/>
        </p:nvSpPr>
        <p:spPr>
          <a:xfrm>
            <a:off x="3994094" y="6268670"/>
            <a:ext cx="2342564" cy="369332"/>
          </a:xfrm>
          <a:prstGeom prst="rect">
            <a:avLst/>
          </a:prstGeom>
          <a:noFill/>
        </p:spPr>
        <p:txBody>
          <a:bodyPr wrap="none" rtlCol="0">
            <a:spAutoFit/>
          </a:bodyPr>
          <a:lstStyle/>
          <a:p>
            <a:r>
              <a:rPr lang="ru-RU" dirty="0" smtClean="0"/>
              <a:t>Санкт-Петербург 2022</a:t>
            </a:r>
            <a:endParaRPr lang="ru-RU" dirty="0"/>
          </a:p>
        </p:txBody>
      </p:sp>
      <p:pic>
        <p:nvPicPr>
          <p:cNvPr id="6" name="Рисунок 3" descr="KRV0021_f.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3168650" cy="28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677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4"/>
          <p:cNvSpPr>
            <a:spLocks noGrp="1"/>
          </p:cNvSpPr>
          <p:nvPr>
            <p:ph type="title"/>
          </p:nvPr>
        </p:nvSpPr>
        <p:spPr>
          <a:xfrm>
            <a:off x="457200" y="620713"/>
            <a:ext cx="6275388" cy="1728787"/>
          </a:xfrm>
        </p:spPr>
        <p:txBody>
          <a:bodyPr/>
          <a:lstStyle/>
          <a:p>
            <a:r>
              <a:rPr lang="ru-RU" altLang="ru-RU" sz="2400" smtClean="0">
                <a:latin typeface="Times New Roman" panose="02020603050405020304" pitchFamily="18" charset="0"/>
                <a:cs typeface="Times New Roman" panose="02020603050405020304" pitchFamily="18" charset="0"/>
              </a:rPr>
              <a:t>Выкладывается несколько фигур, которые нужно запомнить. Затем одна из фигур заменяется на новую.</a:t>
            </a:r>
          </a:p>
        </p:txBody>
      </p:sp>
      <p:sp>
        <p:nvSpPr>
          <p:cNvPr id="6" name="Прямоугольник 5"/>
          <p:cNvSpPr/>
          <p:nvPr/>
        </p:nvSpPr>
        <p:spPr>
          <a:xfrm>
            <a:off x="993775" y="2708275"/>
            <a:ext cx="1849438" cy="19002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3216275" y="2708275"/>
            <a:ext cx="1643063" cy="18002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Равнобедренный треугольник 7"/>
          <p:cNvSpPr/>
          <p:nvPr/>
        </p:nvSpPr>
        <p:spPr>
          <a:xfrm>
            <a:off x="5219700" y="2708275"/>
            <a:ext cx="1512888" cy="165735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2708275"/>
            <a:ext cx="1900237"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50" y="2720975"/>
            <a:ext cx="169386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5219700" y="2720975"/>
            <a:ext cx="1584325" cy="175895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69017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8"/>
                                        </p:tgtEl>
                                        <p:attrNameLst>
                                          <p:attrName>ppt_w</p:attrName>
                                        </p:attrNameLst>
                                      </p:cBhvr>
                                      <p:tavLst>
                                        <p:tav tm="0">
                                          <p:val>
                                            <p:strVal val="ppt_w"/>
                                          </p:val>
                                        </p:tav>
                                        <p:tav tm="100000">
                                          <p:val>
                                            <p:fltVal val="0"/>
                                          </p:val>
                                        </p:tav>
                                      </p:tavLst>
                                    </p:anim>
                                    <p:anim calcmode="lin" valueType="num">
                                      <p:cBhvr>
                                        <p:cTn id="13" dur="1000"/>
                                        <p:tgtEl>
                                          <p:spTgt spid="8"/>
                                        </p:tgtEl>
                                        <p:attrNameLst>
                                          <p:attrName>ppt_h</p:attrName>
                                        </p:attrNameLst>
                                      </p:cBhvr>
                                      <p:tavLst>
                                        <p:tav tm="0">
                                          <p:val>
                                            <p:strVal val="ppt_h"/>
                                          </p:val>
                                        </p:tav>
                                        <p:tav tm="100000">
                                          <p:val>
                                            <p:fltVal val="0"/>
                                          </p:val>
                                        </p:tav>
                                      </p:tavLst>
                                    </p:anim>
                                    <p:anim calcmode="lin" valueType="num">
                                      <p:cBhvr>
                                        <p:cTn id="14" dur="1000"/>
                                        <p:tgtEl>
                                          <p:spTgt spid="8"/>
                                        </p:tgtEl>
                                        <p:attrNameLst>
                                          <p:attrName>style.rotation</p:attrName>
                                        </p:attrNameLst>
                                      </p:cBhvr>
                                      <p:tavLst>
                                        <p:tav tm="0">
                                          <p:val>
                                            <p:fltVal val="0"/>
                                          </p:val>
                                        </p:tav>
                                        <p:tav tm="100000">
                                          <p:val>
                                            <p:fltVal val="90"/>
                                          </p:val>
                                        </p:tav>
                                      </p:tavLst>
                                    </p:anim>
                                    <p:animEffect transition="out" filter="fade">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6"/>
                                        </p:tgtEl>
                                        <p:attrNameLst>
                                          <p:attrName>ppt_w</p:attrName>
                                        </p:attrNameLst>
                                      </p:cBhvr>
                                      <p:tavLst>
                                        <p:tav tm="0">
                                          <p:val>
                                            <p:strVal val="ppt_w"/>
                                          </p:val>
                                        </p:tav>
                                        <p:tav tm="100000">
                                          <p:val>
                                            <p:fltVal val="0"/>
                                          </p:val>
                                        </p:tav>
                                      </p:tavLst>
                                    </p:anim>
                                    <p:anim calcmode="lin" valueType="num">
                                      <p:cBhvr>
                                        <p:cTn id="19" dur="1000"/>
                                        <p:tgtEl>
                                          <p:spTgt spid="6"/>
                                        </p:tgtEl>
                                        <p:attrNameLst>
                                          <p:attrName>ppt_h</p:attrName>
                                        </p:attrNameLst>
                                      </p:cBhvr>
                                      <p:tavLst>
                                        <p:tav tm="0">
                                          <p:val>
                                            <p:strVal val="ppt_h"/>
                                          </p:val>
                                        </p:tav>
                                        <p:tav tm="100000">
                                          <p:val>
                                            <p:fltVal val="0"/>
                                          </p:val>
                                        </p:tav>
                                      </p:tavLst>
                                    </p:anim>
                                    <p:anim calcmode="lin" valueType="num">
                                      <p:cBhvr>
                                        <p:cTn id="20" dur="1000"/>
                                        <p:tgtEl>
                                          <p:spTgt spid="6"/>
                                        </p:tgtEl>
                                        <p:attrNameLst>
                                          <p:attrName>style.rotation</p:attrName>
                                        </p:attrNameLst>
                                      </p:cBhvr>
                                      <p:tavLst>
                                        <p:tav tm="0">
                                          <p:val>
                                            <p:fltVal val="0"/>
                                          </p:val>
                                        </p:tav>
                                        <p:tav tm="100000">
                                          <p:val>
                                            <p:fltVal val="90"/>
                                          </p:val>
                                        </p:tav>
                                      </p:tavLst>
                                    </p:anim>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wipe(down)">
                                      <p:cBhvr>
                                        <p:cTn id="27" dur="580">
                                          <p:stCondLst>
                                            <p:cond delay="0"/>
                                          </p:stCondLst>
                                        </p:cTn>
                                        <p:tgtEl>
                                          <p:spTgt spid="3074"/>
                                        </p:tgtEl>
                                      </p:cBhvr>
                                    </p:animEffect>
                                    <p:anim calcmode="lin" valueType="num">
                                      <p:cBhvr>
                                        <p:cTn id="2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3" dur="26">
                                          <p:stCondLst>
                                            <p:cond delay="650"/>
                                          </p:stCondLst>
                                        </p:cTn>
                                        <p:tgtEl>
                                          <p:spTgt spid="3074"/>
                                        </p:tgtEl>
                                      </p:cBhvr>
                                      <p:to x="100000" y="60000"/>
                                    </p:animScale>
                                    <p:animScale>
                                      <p:cBhvr>
                                        <p:cTn id="34" dur="166" decel="50000">
                                          <p:stCondLst>
                                            <p:cond delay="676"/>
                                          </p:stCondLst>
                                        </p:cTn>
                                        <p:tgtEl>
                                          <p:spTgt spid="3074"/>
                                        </p:tgtEl>
                                      </p:cBhvr>
                                      <p:to x="100000" y="100000"/>
                                    </p:animScale>
                                    <p:animScale>
                                      <p:cBhvr>
                                        <p:cTn id="35" dur="26">
                                          <p:stCondLst>
                                            <p:cond delay="1312"/>
                                          </p:stCondLst>
                                        </p:cTn>
                                        <p:tgtEl>
                                          <p:spTgt spid="3074"/>
                                        </p:tgtEl>
                                      </p:cBhvr>
                                      <p:to x="100000" y="80000"/>
                                    </p:animScale>
                                    <p:animScale>
                                      <p:cBhvr>
                                        <p:cTn id="36" dur="166" decel="50000">
                                          <p:stCondLst>
                                            <p:cond delay="1338"/>
                                          </p:stCondLst>
                                        </p:cTn>
                                        <p:tgtEl>
                                          <p:spTgt spid="3074"/>
                                        </p:tgtEl>
                                      </p:cBhvr>
                                      <p:to x="100000" y="100000"/>
                                    </p:animScale>
                                    <p:animScale>
                                      <p:cBhvr>
                                        <p:cTn id="37" dur="26">
                                          <p:stCondLst>
                                            <p:cond delay="1642"/>
                                          </p:stCondLst>
                                        </p:cTn>
                                        <p:tgtEl>
                                          <p:spTgt spid="3074"/>
                                        </p:tgtEl>
                                      </p:cBhvr>
                                      <p:to x="100000" y="90000"/>
                                    </p:animScale>
                                    <p:animScale>
                                      <p:cBhvr>
                                        <p:cTn id="38" dur="166" decel="50000">
                                          <p:stCondLst>
                                            <p:cond delay="1668"/>
                                          </p:stCondLst>
                                        </p:cTn>
                                        <p:tgtEl>
                                          <p:spTgt spid="3074"/>
                                        </p:tgtEl>
                                      </p:cBhvr>
                                      <p:to x="100000" y="100000"/>
                                    </p:animScale>
                                    <p:animScale>
                                      <p:cBhvr>
                                        <p:cTn id="39" dur="26">
                                          <p:stCondLst>
                                            <p:cond delay="1808"/>
                                          </p:stCondLst>
                                        </p:cTn>
                                        <p:tgtEl>
                                          <p:spTgt spid="3074"/>
                                        </p:tgtEl>
                                      </p:cBhvr>
                                      <p:to x="100000" y="95000"/>
                                    </p:animScale>
                                    <p:animScale>
                                      <p:cBhvr>
                                        <p:cTn id="40" dur="166" decel="50000">
                                          <p:stCondLst>
                                            <p:cond delay="1834"/>
                                          </p:stCondLst>
                                        </p:cTn>
                                        <p:tgtEl>
                                          <p:spTgt spid="3074"/>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3075"/>
                                        </p:tgtEl>
                                        <p:attrNameLst>
                                          <p:attrName>style.visibility</p:attrName>
                                        </p:attrNameLst>
                                      </p:cBhvr>
                                      <p:to>
                                        <p:strVal val="visible"/>
                                      </p:to>
                                    </p:set>
                                    <p:animEffect transition="in" filter="wipe(down)">
                                      <p:cBhvr>
                                        <p:cTn id="43" dur="580">
                                          <p:stCondLst>
                                            <p:cond delay="0"/>
                                          </p:stCondLst>
                                        </p:cTn>
                                        <p:tgtEl>
                                          <p:spTgt spid="3075"/>
                                        </p:tgtEl>
                                      </p:cBhvr>
                                    </p:animEffect>
                                    <p:anim calcmode="lin" valueType="num">
                                      <p:cBhvr>
                                        <p:cTn id="44"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49" dur="26">
                                          <p:stCondLst>
                                            <p:cond delay="650"/>
                                          </p:stCondLst>
                                        </p:cTn>
                                        <p:tgtEl>
                                          <p:spTgt spid="3075"/>
                                        </p:tgtEl>
                                      </p:cBhvr>
                                      <p:to x="100000" y="60000"/>
                                    </p:animScale>
                                    <p:animScale>
                                      <p:cBhvr>
                                        <p:cTn id="50" dur="166" decel="50000">
                                          <p:stCondLst>
                                            <p:cond delay="676"/>
                                          </p:stCondLst>
                                        </p:cTn>
                                        <p:tgtEl>
                                          <p:spTgt spid="3075"/>
                                        </p:tgtEl>
                                      </p:cBhvr>
                                      <p:to x="100000" y="100000"/>
                                    </p:animScale>
                                    <p:animScale>
                                      <p:cBhvr>
                                        <p:cTn id="51" dur="26">
                                          <p:stCondLst>
                                            <p:cond delay="1312"/>
                                          </p:stCondLst>
                                        </p:cTn>
                                        <p:tgtEl>
                                          <p:spTgt spid="3075"/>
                                        </p:tgtEl>
                                      </p:cBhvr>
                                      <p:to x="100000" y="80000"/>
                                    </p:animScale>
                                    <p:animScale>
                                      <p:cBhvr>
                                        <p:cTn id="52" dur="166" decel="50000">
                                          <p:stCondLst>
                                            <p:cond delay="1338"/>
                                          </p:stCondLst>
                                        </p:cTn>
                                        <p:tgtEl>
                                          <p:spTgt spid="3075"/>
                                        </p:tgtEl>
                                      </p:cBhvr>
                                      <p:to x="100000" y="100000"/>
                                    </p:animScale>
                                    <p:animScale>
                                      <p:cBhvr>
                                        <p:cTn id="53" dur="26">
                                          <p:stCondLst>
                                            <p:cond delay="1642"/>
                                          </p:stCondLst>
                                        </p:cTn>
                                        <p:tgtEl>
                                          <p:spTgt spid="3075"/>
                                        </p:tgtEl>
                                      </p:cBhvr>
                                      <p:to x="100000" y="90000"/>
                                    </p:animScale>
                                    <p:animScale>
                                      <p:cBhvr>
                                        <p:cTn id="54" dur="166" decel="50000">
                                          <p:stCondLst>
                                            <p:cond delay="1668"/>
                                          </p:stCondLst>
                                        </p:cTn>
                                        <p:tgtEl>
                                          <p:spTgt spid="3075"/>
                                        </p:tgtEl>
                                      </p:cBhvr>
                                      <p:to x="100000" y="100000"/>
                                    </p:animScale>
                                    <p:animScale>
                                      <p:cBhvr>
                                        <p:cTn id="55" dur="26">
                                          <p:stCondLst>
                                            <p:cond delay="1808"/>
                                          </p:stCondLst>
                                        </p:cTn>
                                        <p:tgtEl>
                                          <p:spTgt spid="3075"/>
                                        </p:tgtEl>
                                      </p:cBhvr>
                                      <p:to x="100000" y="95000"/>
                                    </p:animScale>
                                    <p:animScale>
                                      <p:cBhvr>
                                        <p:cTn id="56" dur="166" decel="50000">
                                          <p:stCondLst>
                                            <p:cond delay="1834"/>
                                          </p:stCondLst>
                                        </p:cTn>
                                        <p:tgtEl>
                                          <p:spTgt spid="3075"/>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4"/>
          <p:cNvSpPr>
            <a:spLocks noGrp="1"/>
          </p:cNvSpPr>
          <p:nvPr>
            <p:ph type="title"/>
          </p:nvPr>
        </p:nvSpPr>
        <p:spPr>
          <a:xfrm>
            <a:off x="457200" y="620713"/>
            <a:ext cx="6275388" cy="720725"/>
          </a:xfrm>
        </p:spPr>
        <p:txBody>
          <a:bodyPr/>
          <a:lstStyle/>
          <a:p>
            <a:r>
              <a:rPr lang="ru-RU" altLang="ru-RU" sz="2400" smtClean="0">
                <a:latin typeface="Times New Roman" panose="02020603050405020304" pitchFamily="18" charset="0"/>
                <a:cs typeface="Times New Roman" panose="02020603050405020304" pitchFamily="18" charset="0"/>
              </a:rPr>
              <a:t>Продолжи цепочку (собери бусы)</a:t>
            </a:r>
          </a:p>
        </p:txBody>
      </p:sp>
      <p:sp>
        <p:nvSpPr>
          <p:cNvPr id="7" name="Овал 6"/>
          <p:cNvSpPr/>
          <p:nvPr/>
        </p:nvSpPr>
        <p:spPr>
          <a:xfrm>
            <a:off x="2165350" y="1476375"/>
            <a:ext cx="706438" cy="6492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Равнобедренный треугольник 7"/>
          <p:cNvSpPr/>
          <p:nvPr/>
        </p:nvSpPr>
        <p:spPr>
          <a:xfrm>
            <a:off x="1476375" y="1476375"/>
            <a:ext cx="574675" cy="649288"/>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Овал 1"/>
          <p:cNvSpPr/>
          <p:nvPr/>
        </p:nvSpPr>
        <p:spPr>
          <a:xfrm>
            <a:off x="611188" y="1441450"/>
            <a:ext cx="792162" cy="7191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3132138" y="1516063"/>
            <a:ext cx="604837"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04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450" y="1435100"/>
            <a:ext cx="8175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495425"/>
            <a:ext cx="603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516063"/>
            <a:ext cx="7318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2417763"/>
            <a:ext cx="6286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2852738"/>
            <a:ext cx="8175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675" y="2925763"/>
            <a:ext cx="603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0263" y="2925763"/>
            <a:ext cx="731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8" y="2984500"/>
            <a:ext cx="6286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013" y="3227388"/>
            <a:ext cx="8175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221163"/>
            <a:ext cx="603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738" y="5038725"/>
            <a:ext cx="731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0763" y="506253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0263" y="5229225"/>
            <a:ext cx="8175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2925" y="5691188"/>
            <a:ext cx="6032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5588" y="6034088"/>
            <a:ext cx="731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849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1+#ppt_w/2"/>
                                          </p:val>
                                        </p:tav>
                                        <p:tav tm="100000">
                                          <p:val>
                                            <p:strVal val="#ppt_x"/>
                                          </p:val>
                                        </p:tav>
                                      </p:tavLst>
                                    </p:anim>
                                    <p:anim calcmode="lin" valueType="num">
                                      <p:cBhvr additive="base">
                                        <p:cTn id="8" dur="500" fill="hold"/>
                                        <p:tgtEl>
                                          <p:spTgt spid="512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1+#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1+#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1+#ppt_w/2"/>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1+#ppt_w/2"/>
                                          </p:val>
                                        </p:tav>
                                        <p:tav tm="100000">
                                          <p:val>
                                            <p:strVal val="#ppt_x"/>
                                          </p:val>
                                        </p:tav>
                                      </p:tavLst>
                                    </p:anim>
                                    <p:anim calcmode="lin" valueType="num">
                                      <p:cBhvr additive="base">
                                        <p:cTn id="32"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 calcmode="lin" valueType="num">
                                      <p:cBhvr additive="base">
                                        <p:cTn id="37" dur="500" fill="hold"/>
                                        <p:tgtEl>
                                          <p:spTgt spid="5128"/>
                                        </p:tgtEl>
                                        <p:attrNameLst>
                                          <p:attrName>ppt_x</p:attrName>
                                        </p:attrNameLst>
                                      </p:cBhvr>
                                      <p:tavLst>
                                        <p:tav tm="0">
                                          <p:val>
                                            <p:strVal val="#ppt_x"/>
                                          </p:val>
                                        </p:tav>
                                        <p:tav tm="100000">
                                          <p:val>
                                            <p:strVal val="#ppt_x"/>
                                          </p:val>
                                        </p:tav>
                                      </p:tavLst>
                                    </p:anim>
                                    <p:anim calcmode="lin" valueType="num">
                                      <p:cBhvr additive="base">
                                        <p:cTn id="3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nodeType="clickEffect">
                                  <p:stCondLst>
                                    <p:cond delay="0"/>
                                  </p:stCondLst>
                                  <p:childTnLst>
                                    <p:set>
                                      <p:cBhvr>
                                        <p:cTn id="42" dur="1" fill="hold">
                                          <p:stCondLst>
                                            <p:cond delay="0"/>
                                          </p:stCondLst>
                                        </p:cTn>
                                        <p:tgtEl>
                                          <p:spTgt spid="5129"/>
                                        </p:tgtEl>
                                        <p:attrNameLst>
                                          <p:attrName>style.visibility</p:attrName>
                                        </p:attrNameLst>
                                      </p:cBhvr>
                                      <p:to>
                                        <p:strVal val="visible"/>
                                      </p:to>
                                    </p:set>
                                    <p:anim calcmode="lin" valueType="num">
                                      <p:cBhvr additive="base">
                                        <p:cTn id="43" dur="500" fill="hold"/>
                                        <p:tgtEl>
                                          <p:spTgt spid="5129"/>
                                        </p:tgtEl>
                                        <p:attrNameLst>
                                          <p:attrName>ppt_x</p:attrName>
                                        </p:attrNameLst>
                                      </p:cBhvr>
                                      <p:tavLst>
                                        <p:tav tm="0">
                                          <p:val>
                                            <p:strVal val="0-#ppt_w/2"/>
                                          </p:val>
                                        </p:tav>
                                        <p:tav tm="100000">
                                          <p:val>
                                            <p:strVal val="#ppt_x"/>
                                          </p:val>
                                        </p:tav>
                                      </p:tavLst>
                                    </p:anim>
                                    <p:anim calcmode="lin" valueType="num">
                                      <p:cBhvr additive="base">
                                        <p:cTn id="44"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130"/>
                                        </p:tgtEl>
                                        <p:attrNameLst>
                                          <p:attrName>style.visibility</p:attrName>
                                        </p:attrNameLst>
                                      </p:cBhvr>
                                      <p:to>
                                        <p:strVal val="visible"/>
                                      </p:to>
                                    </p:set>
                                    <p:anim calcmode="lin" valueType="num">
                                      <p:cBhvr additive="base">
                                        <p:cTn id="49" dur="500" fill="hold"/>
                                        <p:tgtEl>
                                          <p:spTgt spid="5130"/>
                                        </p:tgtEl>
                                        <p:attrNameLst>
                                          <p:attrName>ppt_x</p:attrName>
                                        </p:attrNameLst>
                                      </p:cBhvr>
                                      <p:tavLst>
                                        <p:tav tm="0">
                                          <p:val>
                                            <p:strVal val="0-#ppt_w/2"/>
                                          </p:val>
                                        </p:tav>
                                        <p:tav tm="100000">
                                          <p:val>
                                            <p:strVal val="#ppt_x"/>
                                          </p:val>
                                        </p:tav>
                                      </p:tavLst>
                                    </p:anim>
                                    <p:anim calcmode="lin" valueType="num">
                                      <p:cBhvr additive="base">
                                        <p:cTn id="50"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131"/>
                                        </p:tgtEl>
                                        <p:attrNameLst>
                                          <p:attrName>style.visibility</p:attrName>
                                        </p:attrNameLst>
                                      </p:cBhvr>
                                      <p:to>
                                        <p:strVal val="visible"/>
                                      </p:to>
                                    </p:set>
                                    <p:anim calcmode="lin" valueType="num">
                                      <p:cBhvr additive="base">
                                        <p:cTn id="55" dur="500" fill="hold"/>
                                        <p:tgtEl>
                                          <p:spTgt spid="5131"/>
                                        </p:tgtEl>
                                        <p:attrNameLst>
                                          <p:attrName>ppt_x</p:attrName>
                                        </p:attrNameLst>
                                      </p:cBhvr>
                                      <p:tavLst>
                                        <p:tav tm="0">
                                          <p:val>
                                            <p:strVal val="0-#ppt_w/2"/>
                                          </p:val>
                                        </p:tav>
                                        <p:tav tm="100000">
                                          <p:val>
                                            <p:strVal val="#ppt_x"/>
                                          </p:val>
                                        </p:tav>
                                      </p:tavLst>
                                    </p:anim>
                                    <p:anim calcmode="lin" valueType="num">
                                      <p:cBhvr additive="base">
                                        <p:cTn id="56"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5132"/>
                                        </p:tgtEl>
                                        <p:attrNameLst>
                                          <p:attrName>style.visibility</p:attrName>
                                        </p:attrNameLst>
                                      </p:cBhvr>
                                      <p:to>
                                        <p:strVal val="visible"/>
                                      </p:to>
                                    </p:set>
                                    <p:anim calcmode="lin" valueType="num">
                                      <p:cBhvr additive="base">
                                        <p:cTn id="61" dur="500" fill="hold"/>
                                        <p:tgtEl>
                                          <p:spTgt spid="5132"/>
                                        </p:tgtEl>
                                        <p:attrNameLst>
                                          <p:attrName>ppt_x</p:attrName>
                                        </p:attrNameLst>
                                      </p:cBhvr>
                                      <p:tavLst>
                                        <p:tav tm="0">
                                          <p:val>
                                            <p:strVal val="0-#ppt_w/2"/>
                                          </p:val>
                                        </p:tav>
                                        <p:tav tm="100000">
                                          <p:val>
                                            <p:strVal val="#ppt_x"/>
                                          </p:val>
                                        </p:tav>
                                      </p:tavLst>
                                    </p:anim>
                                    <p:anim calcmode="lin" valueType="num">
                                      <p:cBhvr additive="base">
                                        <p:cTn id="62"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2" fill="hold" nodeType="clickEffect">
                                  <p:stCondLst>
                                    <p:cond delay="0"/>
                                  </p:stCondLst>
                                  <p:childTnLst>
                                    <p:set>
                                      <p:cBhvr>
                                        <p:cTn id="66" dur="1" fill="hold">
                                          <p:stCondLst>
                                            <p:cond delay="0"/>
                                          </p:stCondLst>
                                        </p:cTn>
                                        <p:tgtEl>
                                          <p:spTgt spid="5133"/>
                                        </p:tgtEl>
                                        <p:attrNameLst>
                                          <p:attrName>style.visibility</p:attrName>
                                        </p:attrNameLst>
                                      </p:cBhvr>
                                      <p:to>
                                        <p:strVal val="visible"/>
                                      </p:to>
                                    </p:set>
                                    <p:anim calcmode="lin" valueType="num">
                                      <p:cBhvr additive="base">
                                        <p:cTn id="67" dur="500" fill="hold"/>
                                        <p:tgtEl>
                                          <p:spTgt spid="5133"/>
                                        </p:tgtEl>
                                        <p:attrNameLst>
                                          <p:attrName>ppt_x</p:attrName>
                                        </p:attrNameLst>
                                      </p:cBhvr>
                                      <p:tavLst>
                                        <p:tav tm="0">
                                          <p:val>
                                            <p:strVal val="0-#ppt_w/2"/>
                                          </p:val>
                                        </p:tav>
                                        <p:tav tm="100000">
                                          <p:val>
                                            <p:strVal val="#ppt_x"/>
                                          </p:val>
                                        </p:tav>
                                      </p:tavLst>
                                    </p:anim>
                                    <p:anim calcmode="lin" valueType="num">
                                      <p:cBhvr additive="base">
                                        <p:cTn id="68"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12" fill="hold" nodeType="clickEffect">
                                  <p:stCondLst>
                                    <p:cond delay="0"/>
                                  </p:stCondLst>
                                  <p:childTnLst>
                                    <p:set>
                                      <p:cBhvr>
                                        <p:cTn id="72" dur="1" fill="hold">
                                          <p:stCondLst>
                                            <p:cond delay="0"/>
                                          </p:stCondLst>
                                        </p:cTn>
                                        <p:tgtEl>
                                          <p:spTgt spid="5134"/>
                                        </p:tgtEl>
                                        <p:attrNameLst>
                                          <p:attrName>style.visibility</p:attrName>
                                        </p:attrNameLst>
                                      </p:cBhvr>
                                      <p:to>
                                        <p:strVal val="visible"/>
                                      </p:to>
                                    </p:set>
                                    <p:anim calcmode="lin" valueType="num">
                                      <p:cBhvr additive="base">
                                        <p:cTn id="73" dur="500" fill="hold"/>
                                        <p:tgtEl>
                                          <p:spTgt spid="5134"/>
                                        </p:tgtEl>
                                        <p:attrNameLst>
                                          <p:attrName>ppt_x</p:attrName>
                                        </p:attrNameLst>
                                      </p:cBhvr>
                                      <p:tavLst>
                                        <p:tav tm="0">
                                          <p:val>
                                            <p:strVal val="0-#ppt_w/2"/>
                                          </p:val>
                                        </p:tav>
                                        <p:tav tm="100000">
                                          <p:val>
                                            <p:strVal val="#ppt_x"/>
                                          </p:val>
                                        </p:tav>
                                      </p:tavLst>
                                    </p:anim>
                                    <p:anim calcmode="lin" valueType="num">
                                      <p:cBhvr additive="base">
                                        <p:cTn id="74"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5135"/>
                                        </p:tgtEl>
                                        <p:attrNameLst>
                                          <p:attrName>style.visibility</p:attrName>
                                        </p:attrNameLst>
                                      </p:cBhvr>
                                      <p:to>
                                        <p:strVal val="visible"/>
                                      </p:to>
                                    </p:set>
                                    <p:anim calcmode="lin" valueType="num">
                                      <p:cBhvr additive="base">
                                        <p:cTn id="79" dur="500" fill="hold"/>
                                        <p:tgtEl>
                                          <p:spTgt spid="5135"/>
                                        </p:tgtEl>
                                        <p:attrNameLst>
                                          <p:attrName>ppt_x</p:attrName>
                                        </p:attrNameLst>
                                      </p:cBhvr>
                                      <p:tavLst>
                                        <p:tav tm="0">
                                          <p:val>
                                            <p:strVal val="#ppt_x"/>
                                          </p:val>
                                        </p:tav>
                                        <p:tav tm="100000">
                                          <p:val>
                                            <p:strVal val="#ppt_x"/>
                                          </p:val>
                                        </p:tav>
                                      </p:tavLst>
                                    </p:anim>
                                    <p:anim calcmode="lin" valueType="num">
                                      <p:cBhvr additive="base">
                                        <p:cTn id="80" dur="500" fill="hold"/>
                                        <p:tgtEl>
                                          <p:spTgt spid="5135"/>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6" presetClass="entr" presetSubtype="0" fill="hold" nodeType="clickEffect">
                                  <p:stCondLst>
                                    <p:cond delay="0"/>
                                  </p:stCondLst>
                                  <p:childTnLst>
                                    <p:set>
                                      <p:cBhvr>
                                        <p:cTn id="84" dur="1" fill="hold">
                                          <p:stCondLst>
                                            <p:cond delay="0"/>
                                          </p:stCondLst>
                                        </p:cTn>
                                        <p:tgtEl>
                                          <p:spTgt spid="5136"/>
                                        </p:tgtEl>
                                        <p:attrNameLst>
                                          <p:attrName>style.visibility</p:attrName>
                                        </p:attrNameLst>
                                      </p:cBhvr>
                                      <p:to>
                                        <p:strVal val="visible"/>
                                      </p:to>
                                    </p:set>
                                    <p:animEffect transition="in" filter="wipe(down)">
                                      <p:cBhvr>
                                        <p:cTn id="85" dur="580">
                                          <p:stCondLst>
                                            <p:cond delay="0"/>
                                          </p:stCondLst>
                                        </p:cTn>
                                        <p:tgtEl>
                                          <p:spTgt spid="5136"/>
                                        </p:tgtEl>
                                      </p:cBhvr>
                                    </p:animEffect>
                                    <p:anim calcmode="lin" valueType="num">
                                      <p:cBhvr>
                                        <p:cTn id="86" dur="1822" tmFilter="0,0; 0.14,0.36; 0.43,0.73; 0.71,0.91; 1.0,1.0">
                                          <p:stCondLst>
                                            <p:cond delay="0"/>
                                          </p:stCondLst>
                                        </p:cTn>
                                        <p:tgtEl>
                                          <p:spTgt spid="5136"/>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136"/>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136"/>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136"/>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136"/>
                                        </p:tgtEl>
                                        <p:attrNameLst>
                                          <p:attrName>ppt_y</p:attrName>
                                        </p:attrNameLst>
                                      </p:cBhvr>
                                      <p:tavLst>
                                        <p:tav tm="0" fmla="#ppt_y-sin(pi*$)/81">
                                          <p:val>
                                            <p:fltVal val="0"/>
                                          </p:val>
                                        </p:tav>
                                        <p:tav tm="100000">
                                          <p:val>
                                            <p:fltVal val="1"/>
                                          </p:val>
                                        </p:tav>
                                      </p:tavLst>
                                    </p:anim>
                                    <p:animScale>
                                      <p:cBhvr>
                                        <p:cTn id="91" dur="26">
                                          <p:stCondLst>
                                            <p:cond delay="650"/>
                                          </p:stCondLst>
                                        </p:cTn>
                                        <p:tgtEl>
                                          <p:spTgt spid="5136"/>
                                        </p:tgtEl>
                                      </p:cBhvr>
                                      <p:to x="100000" y="60000"/>
                                    </p:animScale>
                                    <p:animScale>
                                      <p:cBhvr>
                                        <p:cTn id="92" dur="166" decel="50000">
                                          <p:stCondLst>
                                            <p:cond delay="676"/>
                                          </p:stCondLst>
                                        </p:cTn>
                                        <p:tgtEl>
                                          <p:spTgt spid="5136"/>
                                        </p:tgtEl>
                                      </p:cBhvr>
                                      <p:to x="100000" y="100000"/>
                                    </p:animScale>
                                    <p:animScale>
                                      <p:cBhvr>
                                        <p:cTn id="93" dur="26">
                                          <p:stCondLst>
                                            <p:cond delay="1312"/>
                                          </p:stCondLst>
                                        </p:cTn>
                                        <p:tgtEl>
                                          <p:spTgt spid="5136"/>
                                        </p:tgtEl>
                                      </p:cBhvr>
                                      <p:to x="100000" y="80000"/>
                                    </p:animScale>
                                    <p:animScale>
                                      <p:cBhvr>
                                        <p:cTn id="94" dur="166" decel="50000">
                                          <p:stCondLst>
                                            <p:cond delay="1338"/>
                                          </p:stCondLst>
                                        </p:cTn>
                                        <p:tgtEl>
                                          <p:spTgt spid="5136"/>
                                        </p:tgtEl>
                                      </p:cBhvr>
                                      <p:to x="100000" y="100000"/>
                                    </p:animScale>
                                    <p:animScale>
                                      <p:cBhvr>
                                        <p:cTn id="95" dur="26">
                                          <p:stCondLst>
                                            <p:cond delay="1642"/>
                                          </p:stCondLst>
                                        </p:cTn>
                                        <p:tgtEl>
                                          <p:spTgt spid="5136"/>
                                        </p:tgtEl>
                                      </p:cBhvr>
                                      <p:to x="100000" y="90000"/>
                                    </p:animScale>
                                    <p:animScale>
                                      <p:cBhvr>
                                        <p:cTn id="96" dur="166" decel="50000">
                                          <p:stCondLst>
                                            <p:cond delay="1668"/>
                                          </p:stCondLst>
                                        </p:cTn>
                                        <p:tgtEl>
                                          <p:spTgt spid="5136"/>
                                        </p:tgtEl>
                                      </p:cBhvr>
                                      <p:to x="100000" y="100000"/>
                                    </p:animScale>
                                    <p:animScale>
                                      <p:cBhvr>
                                        <p:cTn id="97" dur="26">
                                          <p:stCondLst>
                                            <p:cond delay="1808"/>
                                          </p:stCondLst>
                                        </p:cTn>
                                        <p:tgtEl>
                                          <p:spTgt spid="5136"/>
                                        </p:tgtEl>
                                      </p:cBhvr>
                                      <p:to x="100000" y="95000"/>
                                    </p:animScale>
                                    <p:animScale>
                                      <p:cBhvr>
                                        <p:cTn id="98" dur="166" decel="50000">
                                          <p:stCondLst>
                                            <p:cond delay="1834"/>
                                          </p:stCondLst>
                                        </p:cTn>
                                        <p:tgtEl>
                                          <p:spTgt spid="51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4"/>
          <p:cNvSpPr>
            <a:spLocks noGrp="1"/>
          </p:cNvSpPr>
          <p:nvPr>
            <p:ph type="title"/>
          </p:nvPr>
        </p:nvSpPr>
        <p:spPr>
          <a:xfrm>
            <a:off x="457200" y="260350"/>
            <a:ext cx="6275388" cy="2016125"/>
          </a:xfrm>
        </p:spPr>
        <p:txBody>
          <a:bodyPr/>
          <a:lstStyle/>
          <a:p>
            <a:r>
              <a:rPr lang="ru-RU" altLang="ru-RU" sz="2400" smtClean="0">
                <a:latin typeface="Times New Roman" panose="02020603050405020304" pitchFamily="18" charset="0"/>
                <a:cs typeface="Times New Roman" panose="02020603050405020304" pitchFamily="18" charset="0"/>
              </a:rPr>
              <a:t>Продолжи цепочку так, чтобы каждая последующая фигура отличалась от предыдущей одним признаком </a:t>
            </a:r>
            <a:br>
              <a:rPr lang="ru-RU" altLang="ru-RU" sz="2400" smtClean="0">
                <a:latin typeface="Times New Roman" panose="02020603050405020304" pitchFamily="18" charset="0"/>
                <a:cs typeface="Times New Roman" panose="02020603050405020304" pitchFamily="18" charset="0"/>
              </a:rPr>
            </a:br>
            <a:r>
              <a:rPr lang="ru-RU" altLang="ru-RU" sz="2400" smtClean="0">
                <a:latin typeface="Times New Roman" panose="02020603050405020304" pitchFamily="18" charset="0"/>
                <a:cs typeface="Times New Roman" panose="02020603050405020304" pitchFamily="18" charset="0"/>
              </a:rPr>
              <a:t>(цветом, формой, величиной или толщиной)</a:t>
            </a:r>
          </a:p>
        </p:txBody>
      </p:sp>
      <p:sp>
        <p:nvSpPr>
          <p:cNvPr id="2" name="Овал 1"/>
          <p:cNvSpPr/>
          <p:nvPr/>
        </p:nvSpPr>
        <p:spPr>
          <a:xfrm>
            <a:off x="250825" y="3233738"/>
            <a:ext cx="750888" cy="7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65550"/>
            <a:ext cx="78263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979613" y="3436938"/>
            <a:ext cx="647700" cy="57626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3233738"/>
            <a:ext cx="1465262"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500563" y="3232150"/>
            <a:ext cx="1366837" cy="12557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Прямоугольник 9"/>
          <p:cNvSpPr/>
          <p:nvPr/>
        </p:nvSpPr>
        <p:spPr>
          <a:xfrm>
            <a:off x="5832475" y="4724400"/>
            <a:ext cx="792163" cy="72072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5300663"/>
            <a:ext cx="7921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7262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0-#ppt_w/2"/>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1+#ppt_w/2"/>
                                          </p:val>
                                        </p:tav>
                                        <p:tav tm="100000">
                                          <p:val>
                                            <p:strVal val="#ppt_x"/>
                                          </p:val>
                                        </p:tav>
                                      </p:tavLst>
                                    </p:anim>
                                    <p:anim calcmode="lin" valueType="num">
                                      <p:cBhvr additive="base">
                                        <p:cTn id="20" dur="500" fill="hold"/>
                                        <p:tgtEl>
                                          <p:spTgt spid="614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0-#ppt_w/2"/>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4"/>
          <p:cNvSpPr>
            <a:spLocks noGrp="1"/>
          </p:cNvSpPr>
          <p:nvPr>
            <p:ph type="title"/>
          </p:nvPr>
        </p:nvSpPr>
        <p:spPr>
          <a:xfrm>
            <a:off x="0" y="-171450"/>
            <a:ext cx="7667625" cy="1800225"/>
          </a:xfrm>
        </p:spPr>
        <p:txBody>
          <a:bodyPr/>
          <a:lstStyle/>
          <a:p>
            <a:r>
              <a:rPr lang="ru-RU" altLang="ru-RU" sz="2400" smtClean="0">
                <a:latin typeface="Times New Roman" panose="02020603050405020304" pitchFamily="18" charset="0"/>
                <a:cs typeface="Times New Roman" panose="02020603050405020304" pitchFamily="18" charset="0"/>
              </a:rPr>
              <a:t>Выложить 8 блоков, под одним прячем «клад». </a:t>
            </a:r>
            <a:br>
              <a:rPr lang="ru-RU" altLang="ru-RU" sz="2400" smtClean="0">
                <a:latin typeface="Times New Roman" panose="02020603050405020304" pitchFamily="18" charset="0"/>
                <a:cs typeface="Times New Roman" panose="02020603050405020304" pitchFamily="18" charset="0"/>
              </a:rPr>
            </a:br>
            <a:r>
              <a:rPr lang="ru-RU" altLang="ru-RU" sz="2400" smtClean="0">
                <a:latin typeface="Times New Roman" panose="02020603050405020304" pitchFamily="18" charset="0"/>
                <a:cs typeface="Times New Roman" panose="02020603050405020304" pitchFamily="18" charset="0"/>
              </a:rPr>
              <a:t>Ребенок задает наводящие вопросы про цвет, </a:t>
            </a:r>
            <a:br>
              <a:rPr lang="ru-RU" altLang="ru-RU" sz="2400" smtClean="0">
                <a:latin typeface="Times New Roman" panose="02020603050405020304" pitchFamily="18" charset="0"/>
                <a:cs typeface="Times New Roman" panose="02020603050405020304" pitchFamily="18" charset="0"/>
              </a:rPr>
            </a:br>
            <a:r>
              <a:rPr lang="ru-RU" altLang="ru-RU" sz="2400" smtClean="0">
                <a:latin typeface="Times New Roman" panose="02020603050405020304" pitchFamily="18" charset="0"/>
                <a:cs typeface="Times New Roman" panose="02020603050405020304" pitchFamily="18" charset="0"/>
              </a:rPr>
              <a:t>про форму, про размер. Отвечать «да» или «нет».  </a:t>
            </a:r>
          </a:p>
        </p:txBody>
      </p:sp>
      <p:sp>
        <p:nvSpPr>
          <p:cNvPr id="7" name="Овал 6"/>
          <p:cNvSpPr/>
          <p:nvPr/>
        </p:nvSpPr>
        <p:spPr>
          <a:xfrm>
            <a:off x="2873375" y="1905000"/>
            <a:ext cx="831850" cy="7318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Равнобедренный треугольник 7"/>
          <p:cNvSpPr/>
          <p:nvPr/>
        </p:nvSpPr>
        <p:spPr>
          <a:xfrm>
            <a:off x="1331913" y="2481263"/>
            <a:ext cx="1785937" cy="1573212"/>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Овал 1"/>
          <p:cNvSpPr/>
          <p:nvPr/>
        </p:nvSpPr>
        <p:spPr>
          <a:xfrm>
            <a:off x="5603875" y="3125788"/>
            <a:ext cx="792163" cy="7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4716463" y="1452563"/>
            <a:ext cx="1522412" cy="14716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35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3573463"/>
            <a:ext cx="162718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288" y="4710113"/>
            <a:ext cx="1589087"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728663" y="1905000"/>
            <a:ext cx="895350" cy="8651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3562" name="Picture 2" descr="N:\ЛГУ распечатать потом удалить\Груздева Методика обучения и воспитания\блоки дьенеша\фон.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652963"/>
            <a:ext cx="1570038"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683125"/>
            <a:ext cx="1512888" cy="1524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1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129"/>
                                        </p:tgtEl>
                                      </p:cBhvr>
                                    </p:animEffect>
                                    <p:anim calcmode="lin" valueType="num">
                                      <p:cBhvr>
                                        <p:cTn id="7" dur="1822" tmFilter="0,0; 0.14,0.31; 0.43,0.73; 0.71,0.91; 1.0,1.0">
                                          <p:stCondLst>
                                            <p:cond delay="0"/>
                                          </p:stCondLst>
                                        </p:cTn>
                                        <p:tgtEl>
                                          <p:spTgt spid="5129"/>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129"/>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12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12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12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12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129"/>
                                        </p:tgtEl>
                                        <p:attrNameLst>
                                          <p:attrName>ppt_y</p:attrName>
                                        </p:attrNameLst>
                                      </p:cBhvr>
                                      <p:tavLst>
                                        <p:tav tm="0">
                                          <p:val>
                                            <p:strVal val="ppt_y"/>
                                          </p:val>
                                        </p:tav>
                                        <p:tav tm="100000">
                                          <p:val>
                                            <p:strVal val="ppt_y+ppt_h"/>
                                          </p:val>
                                        </p:tav>
                                      </p:tavLst>
                                    </p:anim>
                                    <p:animScale>
                                      <p:cBhvr>
                                        <p:cTn id="14" dur="26">
                                          <p:stCondLst>
                                            <p:cond delay="620"/>
                                          </p:stCondLst>
                                        </p:cTn>
                                        <p:tgtEl>
                                          <p:spTgt spid="5129"/>
                                        </p:tgtEl>
                                      </p:cBhvr>
                                      <p:to x="100000" y="60000"/>
                                    </p:animScale>
                                    <p:animScale>
                                      <p:cBhvr>
                                        <p:cTn id="15" dur="166" decel="50000">
                                          <p:stCondLst>
                                            <p:cond delay="646"/>
                                          </p:stCondLst>
                                        </p:cTn>
                                        <p:tgtEl>
                                          <p:spTgt spid="5129"/>
                                        </p:tgtEl>
                                      </p:cBhvr>
                                      <p:to x="100000" y="100000"/>
                                    </p:animScale>
                                    <p:animScale>
                                      <p:cBhvr>
                                        <p:cTn id="16" dur="26">
                                          <p:stCondLst>
                                            <p:cond delay="1312"/>
                                          </p:stCondLst>
                                        </p:cTn>
                                        <p:tgtEl>
                                          <p:spTgt spid="5129"/>
                                        </p:tgtEl>
                                      </p:cBhvr>
                                      <p:to x="100000" y="80000"/>
                                    </p:animScale>
                                    <p:animScale>
                                      <p:cBhvr>
                                        <p:cTn id="17" dur="166" decel="50000">
                                          <p:stCondLst>
                                            <p:cond delay="1338"/>
                                          </p:stCondLst>
                                        </p:cTn>
                                        <p:tgtEl>
                                          <p:spTgt spid="5129"/>
                                        </p:tgtEl>
                                      </p:cBhvr>
                                      <p:to x="100000" y="100000"/>
                                    </p:animScale>
                                    <p:animScale>
                                      <p:cBhvr>
                                        <p:cTn id="18" dur="26">
                                          <p:stCondLst>
                                            <p:cond delay="1642"/>
                                          </p:stCondLst>
                                        </p:cTn>
                                        <p:tgtEl>
                                          <p:spTgt spid="5129"/>
                                        </p:tgtEl>
                                      </p:cBhvr>
                                      <p:to x="100000" y="90000"/>
                                    </p:animScale>
                                    <p:animScale>
                                      <p:cBhvr>
                                        <p:cTn id="19" dur="166" decel="50000">
                                          <p:stCondLst>
                                            <p:cond delay="1668"/>
                                          </p:stCondLst>
                                        </p:cTn>
                                        <p:tgtEl>
                                          <p:spTgt spid="5129"/>
                                        </p:tgtEl>
                                      </p:cBhvr>
                                      <p:to x="100000" y="100000"/>
                                    </p:animScale>
                                    <p:animScale>
                                      <p:cBhvr>
                                        <p:cTn id="20" dur="26">
                                          <p:stCondLst>
                                            <p:cond delay="1808"/>
                                          </p:stCondLst>
                                        </p:cTn>
                                        <p:tgtEl>
                                          <p:spTgt spid="5129"/>
                                        </p:tgtEl>
                                      </p:cBhvr>
                                      <p:to x="100000" y="95000"/>
                                    </p:animScale>
                                    <p:animScale>
                                      <p:cBhvr>
                                        <p:cTn id="21" dur="166" decel="50000">
                                          <p:stCondLst>
                                            <p:cond delay="1834"/>
                                          </p:stCondLst>
                                        </p:cTn>
                                        <p:tgtEl>
                                          <p:spTgt spid="5129"/>
                                        </p:tgtEl>
                                      </p:cBhvr>
                                      <p:to x="100000" y="100000"/>
                                    </p:animScale>
                                    <p:set>
                                      <p:cBhvr>
                                        <p:cTn id="22" dur="1" fill="hold">
                                          <p:stCondLst>
                                            <p:cond delay="1999"/>
                                          </p:stCondLst>
                                        </p:cTn>
                                        <p:tgtEl>
                                          <p:spTgt spid="5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4"/>
          <p:cNvSpPr>
            <a:spLocks noGrp="1"/>
          </p:cNvSpPr>
          <p:nvPr>
            <p:ph type="title"/>
          </p:nvPr>
        </p:nvSpPr>
        <p:spPr>
          <a:xfrm>
            <a:off x="0" y="333375"/>
            <a:ext cx="7164388" cy="431800"/>
          </a:xfrm>
        </p:spPr>
        <p:txBody>
          <a:bodyPr/>
          <a:lstStyle/>
          <a:p>
            <a:r>
              <a:rPr lang="ru-RU" altLang="ru-RU" sz="2400" smtClean="0">
                <a:latin typeface="Times New Roman" panose="02020603050405020304" pitchFamily="18" charset="0"/>
                <a:cs typeface="Times New Roman" panose="02020603050405020304" pitchFamily="18" charset="0"/>
              </a:rPr>
              <a:t>В таблице из 9 клеток подобрать недостающие блоки</a:t>
            </a:r>
          </a:p>
        </p:txBody>
      </p:sp>
      <p:graphicFrame>
        <p:nvGraphicFramePr>
          <p:cNvPr id="6" name="Таблица 5"/>
          <p:cNvGraphicFramePr>
            <a:graphicFrameLocks noGrp="1"/>
          </p:cNvGraphicFramePr>
          <p:nvPr/>
        </p:nvGraphicFramePr>
        <p:xfrm>
          <a:off x="468313" y="1484313"/>
          <a:ext cx="6096000" cy="4297662"/>
        </p:xfrm>
        <a:graphic>
          <a:graphicData uri="http://schemas.openxmlformats.org/drawingml/2006/table">
            <a:tbl>
              <a:tblPr firstRow="1" bandRow="1">
                <a:tableStyleId>{8799B23B-EC83-4686-B30A-512413B5E67A}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432454">
                <a:tc>
                  <a:txBody>
                    <a:bodyPr/>
                    <a:lstStyle/>
                    <a:p>
                      <a:pPr algn="ctr"/>
                      <a:endParaRPr lang="ru-RU" sz="8800" dirty="0"/>
                    </a:p>
                  </a:txBody>
                  <a:tcPr marT="45717" marB="45717"/>
                </a:tc>
                <a:tc>
                  <a:txBody>
                    <a:bodyPr/>
                    <a:lstStyle/>
                    <a:p>
                      <a:pPr algn="ctr"/>
                      <a:r>
                        <a:rPr lang="ru-RU" sz="8800" dirty="0" smtClean="0"/>
                        <a:t>?</a:t>
                      </a:r>
                      <a:endParaRPr lang="ru-RU" sz="8800" dirty="0"/>
                    </a:p>
                  </a:txBody>
                  <a:tcPr marT="45717" marB="45717"/>
                </a:tc>
                <a:tc>
                  <a:txBody>
                    <a:bodyPr/>
                    <a:lstStyle/>
                    <a:p>
                      <a:pPr algn="ctr"/>
                      <a:endParaRPr lang="ru-RU" sz="8800" dirty="0"/>
                    </a:p>
                  </a:txBody>
                  <a:tcPr marT="45717" marB="45717"/>
                </a:tc>
                <a:extLst>
                  <a:ext uri="{0D108BD9-81ED-4DB2-BD59-A6C34878D82A}">
                    <a16:rowId xmlns:a16="http://schemas.microsoft.com/office/drawing/2014/main" val="10000"/>
                  </a:ext>
                </a:extLst>
              </a:tr>
              <a:tr h="1432454">
                <a:tc>
                  <a:txBody>
                    <a:bodyPr/>
                    <a:lstStyle/>
                    <a:p>
                      <a:pPr algn="ctr"/>
                      <a:endParaRPr lang="ru-RU" sz="8800" dirty="0"/>
                    </a:p>
                  </a:txBody>
                  <a:tcPr marT="45717" marB="45717"/>
                </a:tc>
                <a:tc>
                  <a:txBody>
                    <a:bodyPr/>
                    <a:lstStyle/>
                    <a:p>
                      <a:pPr algn="ctr"/>
                      <a:endParaRPr lang="ru-RU" sz="8800" dirty="0"/>
                    </a:p>
                  </a:txBody>
                  <a:tcPr marT="45717" marB="45717"/>
                </a:tc>
                <a:tc>
                  <a:txBody>
                    <a:bodyPr/>
                    <a:lstStyle/>
                    <a:p>
                      <a:pPr algn="ctr"/>
                      <a:r>
                        <a:rPr lang="ru-RU" sz="8800" dirty="0" smtClean="0"/>
                        <a:t>?</a:t>
                      </a:r>
                      <a:endParaRPr lang="ru-RU" sz="8800" dirty="0"/>
                    </a:p>
                  </a:txBody>
                  <a:tcPr marT="45717" marB="45717"/>
                </a:tc>
                <a:extLst>
                  <a:ext uri="{0D108BD9-81ED-4DB2-BD59-A6C34878D82A}">
                    <a16:rowId xmlns:a16="http://schemas.microsoft.com/office/drawing/2014/main" val="10001"/>
                  </a:ext>
                </a:extLst>
              </a:tr>
              <a:tr h="1432454">
                <a:tc>
                  <a:txBody>
                    <a:bodyPr/>
                    <a:lstStyle/>
                    <a:p>
                      <a:pPr algn="ctr"/>
                      <a:r>
                        <a:rPr lang="ru-RU" sz="8800" dirty="0" smtClean="0"/>
                        <a:t>?</a:t>
                      </a:r>
                      <a:endParaRPr lang="ru-RU" sz="8800" dirty="0"/>
                    </a:p>
                  </a:txBody>
                  <a:tcPr marT="45717" marB="45717"/>
                </a:tc>
                <a:tc>
                  <a:txBody>
                    <a:bodyPr/>
                    <a:lstStyle/>
                    <a:p>
                      <a:pPr algn="ctr"/>
                      <a:endParaRPr lang="ru-RU" sz="8800" dirty="0"/>
                    </a:p>
                  </a:txBody>
                  <a:tcPr marT="45717" marB="45717"/>
                </a:tc>
                <a:tc>
                  <a:txBody>
                    <a:bodyPr/>
                    <a:lstStyle/>
                    <a:p>
                      <a:pPr algn="ctr"/>
                      <a:r>
                        <a:rPr lang="ru-RU" sz="8800" dirty="0" smtClean="0"/>
                        <a:t>?</a:t>
                      </a:r>
                      <a:endParaRPr lang="ru-RU" sz="8800" dirty="0"/>
                    </a:p>
                  </a:txBody>
                  <a:tcPr marT="45717" marB="45717"/>
                </a:tc>
                <a:extLst>
                  <a:ext uri="{0D108BD9-81ED-4DB2-BD59-A6C34878D82A}">
                    <a16:rowId xmlns:a16="http://schemas.microsoft.com/office/drawing/2014/main" val="10002"/>
                  </a:ext>
                </a:extLst>
              </a:tr>
            </a:tbl>
          </a:graphicData>
        </a:graphic>
      </p:graphicFrame>
      <p:sp>
        <p:nvSpPr>
          <p:cNvPr id="9" name="Овал 8"/>
          <p:cNvSpPr/>
          <p:nvPr/>
        </p:nvSpPr>
        <p:spPr>
          <a:xfrm>
            <a:off x="827088" y="1625600"/>
            <a:ext cx="1152525" cy="1082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Овал 9"/>
          <p:cNvSpPr/>
          <p:nvPr/>
        </p:nvSpPr>
        <p:spPr>
          <a:xfrm>
            <a:off x="4932363" y="1625600"/>
            <a:ext cx="1152525" cy="10826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Овал 10"/>
          <p:cNvSpPr/>
          <p:nvPr/>
        </p:nvSpPr>
        <p:spPr>
          <a:xfrm>
            <a:off x="2916238" y="1625600"/>
            <a:ext cx="1150937" cy="108267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1042988" y="3327400"/>
            <a:ext cx="792162" cy="7493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3059113" y="3327400"/>
            <a:ext cx="792162" cy="7493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Прямоугольник 17"/>
          <p:cNvSpPr/>
          <p:nvPr/>
        </p:nvSpPr>
        <p:spPr>
          <a:xfrm>
            <a:off x="5148263" y="3213100"/>
            <a:ext cx="792162" cy="79216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Равнобедренный треугольник 19"/>
          <p:cNvSpPr/>
          <p:nvPr/>
        </p:nvSpPr>
        <p:spPr>
          <a:xfrm>
            <a:off x="733425" y="4371975"/>
            <a:ext cx="1411288" cy="12065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Равнобедренный треугольник 20"/>
          <p:cNvSpPr/>
          <p:nvPr/>
        </p:nvSpPr>
        <p:spPr>
          <a:xfrm>
            <a:off x="4868863" y="4389438"/>
            <a:ext cx="1350962" cy="1195387"/>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Равнобедренный треугольник 13"/>
          <p:cNvSpPr/>
          <p:nvPr/>
        </p:nvSpPr>
        <p:spPr>
          <a:xfrm>
            <a:off x="2789238" y="4487863"/>
            <a:ext cx="1404937" cy="1116012"/>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1954806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168400"/>
            <a:ext cx="1236663" cy="1244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5603" name="Заголовок 4"/>
          <p:cNvSpPr>
            <a:spLocks noGrp="1"/>
          </p:cNvSpPr>
          <p:nvPr>
            <p:ph type="title"/>
          </p:nvPr>
        </p:nvSpPr>
        <p:spPr>
          <a:xfrm>
            <a:off x="0" y="-171450"/>
            <a:ext cx="7667625" cy="1296988"/>
          </a:xfrm>
        </p:spPr>
        <p:txBody>
          <a:bodyPr/>
          <a:lstStyle/>
          <a:p>
            <a:r>
              <a:rPr lang="ru-RU" altLang="ru-RU" sz="2400" smtClean="0">
                <a:latin typeface="Times New Roman" panose="02020603050405020304" pitchFamily="18" charset="0"/>
                <a:cs typeface="Times New Roman" panose="02020603050405020304" pitchFamily="18" charset="0"/>
              </a:rPr>
              <a:t>Распределить фигуры в два обруча: </a:t>
            </a:r>
            <a:br>
              <a:rPr lang="ru-RU" altLang="ru-RU" sz="2400" smtClean="0">
                <a:latin typeface="Times New Roman" panose="02020603050405020304" pitchFamily="18" charset="0"/>
                <a:cs typeface="Times New Roman" panose="02020603050405020304" pitchFamily="18" charset="0"/>
              </a:rPr>
            </a:br>
            <a:r>
              <a:rPr lang="ru-RU" altLang="ru-RU" sz="2400" smtClean="0">
                <a:latin typeface="Times New Roman" panose="02020603050405020304" pitchFamily="18" charset="0"/>
                <a:cs typeface="Times New Roman" panose="02020603050405020304" pitchFamily="18" charset="0"/>
              </a:rPr>
              <a:t>в левый – красные, в правый - круги</a:t>
            </a:r>
          </a:p>
        </p:txBody>
      </p:sp>
      <p:sp>
        <p:nvSpPr>
          <p:cNvPr id="7" name="Овал 6"/>
          <p:cNvSpPr/>
          <p:nvPr/>
        </p:nvSpPr>
        <p:spPr>
          <a:xfrm>
            <a:off x="755650" y="1308100"/>
            <a:ext cx="830263" cy="73183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Прямоугольник 3"/>
          <p:cNvSpPr/>
          <p:nvPr/>
        </p:nvSpPr>
        <p:spPr>
          <a:xfrm>
            <a:off x="3038475" y="1196975"/>
            <a:ext cx="1260475" cy="1216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847725"/>
            <a:ext cx="143986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100138"/>
            <a:ext cx="14192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222500" y="985838"/>
            <a:ext cx="693738" cy="6699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Овал 1"/>
          <p:cNvSpPr/>
          <p:nvPr/>
        </p:nvSpPr>
        <p:spPr>
          <a:xfrm>
            <a:off x="6088063" y="873125"/>
            <a:ext cx="792162" cy="7207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Равнобедренный треугольник 7"/>
          <p:cNvSpPr/>
          <p:nvPr/>
        </p:nvSpPr>
        <p:spPr>
          <a:xfrm>
            <a:off x="2916238" y="1509713"/>
            <a:ext cx="892175" cy="649287"/>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Овал 8"/>
          <p:cNvSpPr/>
          <p:nvPr/>
        </p:nvSpPr>
        <p:spPr>
          <a:xfrm>
            <a:off x="400050" y="2708275"/>
            <a:ext cx="4146550" cy="3889375"/>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Овал 13"/>
          <p:cNvSpPr/>
          <p:nvPr/>
        </p:nvSpPr>
        <p:spPr>
          <a:xfrm>
            <a:off x="2778125" y="2708275"/>
            <a:ext cx="4025900" cy="3889375"/>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val="405133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2.77778E-6 1.05945E-6 L -0.07222 0.3176 " pathEditMode="relative" rAng="0" ptsTypes="AA">
                                      <p:cBhvr>
                                        <p:cTn id="6" dur="2000" fill="hold"/>
                                        <p:tgtEl>
                                          <p:spTgt spid="3"/>
                                        </p:tgtEl>
                                        <p:attrNameLst>
                                          <p:attrName>ppt_x</p:attrName>
                                          <p:attrName>ppt_y</p:attrName>
                                        </p:attrNameLst>
                                      </p:cBhvr>
                                      <p:rCtr x="-361100" y="15869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2.22222E-6 -4.79991E-6 L -0.33073 0.45825 " pathEditMode="relative" rAng="0" ptsTypes="AA">
                                      <p:cBhvr>
                                        <p:cTn id="10" dur="2000" fill="hold"/>
                                        <p:tgtEl>
                                          <p:spTgt spid="5122"/>
                                        </p:tgtEl>
                                        <p:attrNameLst>
                                          <p:attrName>ppt_x</p:attrName>
                                          <p:attrName>ppt_y</p:attrName>
                                        </p:attrNameLst>
                                      </p:cBhvr>
                                      <p:rCtr x="-1654500" y="22901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2.22222E-6 3.70576E-6 L -0.48472 0.6662 " pathEditMode="relative" rAng="0" ptsTypes="AA">
                                      <p:cBhvr>
                                        <p:cTn id="14" dur="2000" fill="hold"/>
                                        <p:tgtEl>
                                          <p:spTgt spid="2"/>
                                        </p:tgtEl>
                                        <p:attrNameLst>
                                          <p:attrName>ppt_x</p:attrName>
                                          <p:attrName>ppt_y</p:attrName>
                                        </p:attrNameLst>
                                      </p:cBhvr>
                                      <p:rCtr x="-2423600" y="333100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0" nodeType="clickEffect">
                                  <p:stCondLst>
                                    <p:cond delay="0"/>
                                  </p:stCondLst>
                                  <p:childTnLst>
                                    <p:animMotion origin="layout" path="M -1.38889E-6 -2.16748E-6 L 0.44288 0.60213 " pathEditMode="relative" rAng="0" ptsTypes="AA">
                                      <p:cBhvr>
                                        <p:cTn id="18" dur="2000" fill="hold"/>
                                        <p:tgtEl>
                                          <p:spTgt spid="7"/>
                                        </p:tgtEl>
                                        <p:attrNameLst>
                                          <p:attrName>ppt_x</p:attrName>
                                          <p:attrName>ppt_y</p:attrName>
                                        </p:attrNameLst>
                                      </p:cBhvr>
                                      <p:rCtr x="2213500" y="3009500"/>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5E-6 4.42748E-6 L -0.07118 0.37936 " pathEditMode="relative" rAng="0" ptsTypes="AA">
                                      <p:cBhvr>
                                        <p:cTn id="22" dur="2000" fill="hold"/>
                                        <p:tgtEl>
                                          <p:spTgt spid="5124"/>
                                        </p:tgtEl>
                                        <p:attrNameLst>
                                          <p:attrName>ppt_x</p:attrName>
                                          <p:attrName>ppt_y</p:attrName>
                                        </p:attrNameLst>
                                      </p:cBhvr>
                                      <p:rCtr x="-355900" y="189680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grpId="1" nodeType="clickEffect">
                                  <p:stCondLst>
                                    <p:cond delay="0"/>
                                  </p:stCondLst>
                                  <p:childTnLst>
                                    <p:animMotion origin="layout" path="M -0.48472 0.66621 C -0.47882 0.66112 -0.47136 0.66112 -0.46493 0.65742 C -0.46163 0.65557 -0.45799 0.65233 -0.45469 0.65117 C -0.44028 0.64608 -0.41406 0.64562 -0.39965 0.64493 C -0.39202 0.64331 -0.3849 0.64123 -0.37709 0.64007 C -0.36788 0.63382 -0.3724 0.63544 -0.36406 0.63382 C -0.35417 0.62688 -0.34254 0.62041 -0.33143 0.61763 C -0.32396 0.61393 -0.3158 0.61509 -0.30799 0.61509 " pathEditMode="relative" rAng="0" ptsTypes="fffffffA">
                                      <p:cBhvr>
                                        <p:cTn id="26" dur="2000" fill="hold"/>
                                        <p:tgtEl>
                                          <p:spTgt spid="2"/>
                                        </p:tgtEl>
                                        <p:attrNameLst>
                                          <p:attrName>ppt_x</p:attrName>
                                          <p:attrName>ppt_y</p:attrName>
                                        </p:attrNameLst>
                                      </p:cBhvr>
                                      <p:rCtr x="883700" y="-2614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nodeType="clickEffect">
                                  <p:stCondLst>
                                    <p:cond delay="0"/>
                                  </p:stCondLst>
                                  <p:childTnLst>
                                    <p:animMotion origin="layout" path="M -0.33072 0.45825 C -0.32239 0.45478 -0.31787 0.44483 -0.31024 0.43974 C -0.29722 0.43095 -0.28228 0.43165 -0.26822 0.43095 C -0.26093 0.42818 -0.25624 0.42262 -0.24947 0.41985 C -0.2368 0.40181 -0.21631 0.39972 -0.19895 0.39857 C -0.19114 0.39718 -0.17569 0.39487 -0.17569 0.39487 C -0.16631 0.39116 -0.15833 0.38608 -0.14843 0.38608 " pathEditMode="relative" ptsTypes="ffffffA">
                                      <p:cBhvr>
                                        <p:cTn id="30" dur="2000" fill="hold"/>
                                        <p:tgtEl>
                                          <p:spTgt spid="51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900113" y="2060575"/>
            <a:ext cx="7407275" cy="4570413"/>
          </a:xfrm>
        </p:spPr>
        <p:txBody>
          <a:bodyPr/>
          <a:lstStyle/>
          <a:p>
            <a:pPr marL="0" indent="0" algn="ctr">
              <a:buFont typeface="Symbol" panose="05050102010706020507" pitchFamily="18" charset="2"/>
              <a:buNone/>
            </a:pPr>
            <a:r>
              <a:rPr lang="ru-RU" altLang="ru-RU" sz="3200" smtClean="0"/>
              <a:t>Наряду с логическими блоками в работе применяются карточки (5х5 см), на которых условно обозначены свой­ства блоков (цвет, форма, размер, толщина). </a:t>
            </a:r>
          </a:p>
        </p:txBody>
      </p:sp>
      <p:sp>
        <p:nvSpPr>
          <p:cNvPr id="16387" name="Rectangle 2"/>
          <p:cNvSpPr>
            <a:spLocks noGrp="1" noChangeArrowheads="1"/>
          </p:cNvSpPr>
          <p:nvPr>
            <p:ph type="title"/>
          </p:nvPr>
        </p:nvSpPr>
        <p:spPr/>
        <p:txBody>
          <a:bodyPr/>
          <a:lstStyle/>
          <a:p>
            <a:endParaRPr lang="ru-RU" altLang="ru-RU" smtClean="0"/>
          </a:p>
        </p:txBody>
      </p:sp>
    </p:spTree>
    <p:extLst>
      <p:ext uri="{BB962C8B-B14F-4D97-AF65-F5344CB8AC3E}">
        <p14:creationId xmlns:p14="http://schemas.microsoft.com/office/powerpoint/2010/main" val="24382708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628775"/>
            <a:ext cx="12560300" cy="4895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2"/>
          <p:cNvSpPr>
            <a:spLocks noGrp="1" noChangeArrowheads="1"/>
          </p:cNvSpPr>
          <p:nvPr>
            <p:ph type="title"/>
          </p:nvPr>
        </p:nvSpPr>
        <p:spPr/>
        <p:txBody>
          <a:bodyPr/>
          <a:lstStyle/>
          <a:p>
            <a:r>
              <a:rPr lang="ru-RU" altLang="ru-RU" sz="4800" smtClean="0"/>
              <a:t>Карточки символы свойств</a:t>
            </a:r>
          </a:p>
        </p:txBody>
      </p:sp>
    </p:spTree>
    <p:extLst>
      <p:ext uri="{BB962C8B-B14F-4D97-AF65-F5344CB8AC3E}">
        <p14:creationId xmlns:p14="http://schemas.microsoft.com/office/powerpoint/2010/main" val="1671014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557338"/>
            <a:ext cx="12601575" cy="53006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Заголовок 1"/>
          <p:cNvSpPr>
            <a:spLocks noGrp="1"/>
          </p:cNvSpPr>
          <p:nvPr>
            <p:ph type="title"/>
          </p:nvPr>
        </p:nvSpPr>
        <p:spPr/>
        <p:txBody>
          <a:bodyPr/>
          <a:lstStyle/>
          <a:p>
            <a:r>
              <a:rPr lang="ru-RU" altLang="ru-RU" smtClean="0"/>
              <a:t>Карточки с отрицанием свойств</a:t>
            </a:r>
          </a:p>
        </p:txBody>
      </p:sp>
    </p:spTree>
    <p:extLst>
      <p:ext uri="{BB962C8B-B14F-4D97-AF65-F5344CB8AC3E}">
        <p14:creationId xmlns:p14="http://schemas.microsoft.com/office/powerpoint/2010/main" val="37370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323850" y="2060575"/>
            <a:ext cx="8229600" cy="647700"/>
          </a:xfrm>
        </p:spPr>
        <p:txBody>
          <a:bodyPr/>
          <a:lstStyle/>
          <a:p>
            <a:r>
              <a:rPr lang="ru-RU" altLang="ru-RU" sz="2400" smtClean="0">
                <a:latin typeface="Times New Roman" panose="02020603050405020304" pitchFamily="18" charset="0"/>
                <a:cs typeface="Times New Roman" panose="02020603050405020304" pitchFamily="18" charset="0"/>
              </a:rPr>
              <a:t>Подбор блоков по карточкам с изображением их свойств</a:t>
            </a:r>
          </a:p>
        </p:txBody>
      </p:sp>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81300"/>
            <a:ext cx="5715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819400"/>
            <a:ext cx="558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851150"/>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794000"/>
            <a:ext cx="558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2832100"/>
            <a:ext cx="558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2844800"/>
            <a:ext cx="558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359150"/>
            <a:ext cx="558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5913" y="3387725"/>
            <a:ext cx="584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3387725"/>
            <a:ext cx="546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43138" y="3400425"/>
            <a:ext cx="5842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4175" y="3441700"/>
            <a:ext cx="571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9813" y="34036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1950" y="3424238"/>
            <a:ext cx="571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45050" y="3400425"/>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213" y="400526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58850" y="400526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5913" y="4006850"/>
            <a:ext cx="546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3" name="Picture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43138" y="4006850"/>
            <a:ext cx="546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Picture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0038" y="4672013"/>
            <a:ext cx="533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0750" y="4672013"/>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2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79563" y="4675188"/>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32025" y="4675188"/>
            <a:ext cx="571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29" descr="N:\ЛГУ распечатать потом удалить\Груздева Методика обучения и воспитания\блоки дьенеша\фон.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67400" y="2700338"/>
            <a:ext cx="273685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699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476672"/>
            <a:ext cx="4104456" cy="5832648"/>
          </a:xfrm>
        </p:spPr>
        <p:txBody>
          <a:bodyPr>
            <a:noAutofit/>
          </a:bodyPr>
          <a:lstStyle/>
          <a:p>
            <a:pPr algn="l"/>
            <a:r>
              <a:rPr lang="ru-RU" sz="3200" dirty="0" smtClean="0">
                <a:solidFill>
                  <a:schemeClr val="tx1"/>
                </a:solidFill>
                <a:latin typeface="Times New Roman" panose="02020603050405020304" pitchFamily="18" charset="0"/>
                <a:cs typeface="Times New Roman" panose="02020603050405020304" pitchFamily="18" charset="0"/>
              </a:rPr>
              <a:t>Логические блоки </a:t>
            </a:r>
            <a:r>
              <a:rPr lang="ru-RU" sz="3200" dirty="0" err="1" smtClean="0">
                <a:solidFill>
                  <a:schemeClr val="tx1"/>
                </a:solidFill>
                <a:latin typeface="Times New Roman" panose="02020603050405020304" pitchFamily="18" charset="0"/>
                <a:cs typeface="Times New Roman" panose="02020603050405020304" pitchFamily="18" charset="0"/>
              </a:rPr>
              <a:t>Дьенеша</a:t>
            </a:r>
            <a:r>
              <a:rPr lang="ru-RU" sz="3200" dirty="0" smtClean="0">
                <a:solidFill>
                  <a:schemeClr val="tx1"/>
                </a:solidFill>
                <a:latin typeface="Times New Roman" panose="02020603050405020304" pitchFamily="18" charset="0"/>
                <a:cs typeface="Times New Roman" panose="02020603050405020304" pitchFamily="18" charset="0"/>
              </a:rPr>
              <a:t> разработаны венгерским психологом </a:t>
            </a:r>
            <a:r>
              <a:rPr lang="ru-RU" sz="3200" dirty="0">
                <a:solidFill>
                  <a:schemeClr val="tx1"/>
                </a:solidFill>
                <a:latin typeface="Times New Roman" panose="02020603050405020304" pitchFamily="18" charset="0"/>
                <a:cs typeface="Times New Roman" panose="02020603050405020304" pitchFamily="18" charset="0"/>
              </a:rPr>
              <a:t>и математиком </a:t>
            </a:r>
            <a:r>
              <a:rPr lang="ru-RU" sz="3200" dirty="0" err="1" smtClean="0">
                <a:solidFill>
                  <a:schemeClr val="tx1"/>
                </a:solidFill>
                <a:latin typeface="Times New Roman" panose="02020603050405020304" pitchFamily="18" charset="0"/>
                <a:cs typeface="Times New Roman" panose="02020603050405020304" pitchFamily="18" charset="0"/>
              </a:rPr>
              <a:t>Золтаном</a:t>
            </a:r>
            <a:r>
              <a:rPr lang="ru-RU" sz="3200" dirty="0" smtClean="0">
                <a:solidFill>
                  <a:schemeClr val="tx1"/>
                </a:solidFill>
                <a:latin typeface="Times New Roman" panose="02020603050405020304" pitchFamily="18" charset="0"/>
                <a:cs typeface="Times New Roman" panose="02020603050405020304" pitchFamily="18" charset="0"/>
              </a:rPr>
              <a:t>  </a:t>
            </a:r>
            <a:r>
              <a:rPr lang="ru-RU" sz="3200" dirty="0" err="1" smtClean="0">
                <a:solidFill>
                  <a:schemeClr val="tx1"/>
                </a:solidFill>
                <a:latin typeface="Times New Roman" panose="02020603050405020304" pitchFamily="18" charset="0"/>
                <a:cs typeface="Times New Roman" panose="02020603050405020304" pitchFamily="18" charset="0"/>
              </a:rPr>
              <a:t>Дьенешем</a:t>
            </a:r>
            <a:r>
              <a:rPr lang="ru-RU" sz="3200" dirty="0" smtClean="0">
                <a:solidFill>
                  <a:schemeClr val="tx1"/>
                </a:solidFill>
                <a:latin typeface="Times New Roman" panose="02020603050405020304" pitchFamily="18" charset="0"/>
                <a:cs typeface="Times New Roman" panose="02020603050405020304" pitchFamily="18" charset="0"/>
              </a:rPr>
              <a:t> для ранней подготовки мышления детей к усвоению математики</a:t>
            </a:r>
            <a:r>
              <a:rPr lang="ru-RU" sz="3200" dirty="0" smtClean="0">
                <a:solidFill>
                  <a:schemeClr val="tx1"/>
                </a:solidFill>
              </a:rPr>
              <a:t>.</a:t>
            </a:r>
            <a:endParaRPr lang="ru-RU" sz="3200" dirty="0">
              <a:solidFill>
                <a:schemeClr val="tx1"/>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39552" y="863134"/>
            <a:ext cx="3744416" cy="3744416"/>
          </a:xfrm>
        </p:spPr>
      </p:pic>
      <p:sp>
        <p:nvSpPr>
          <p:cNvPr id="5" name="TextBox 4"/>
          <p:cNvSpPr txBox="1"/>
          <p:nvPr/>
        </p:nvSpPr>
        <p:spPr>
          <a:xfrm>
            <a:off x="539552" y="4869160"/>
            <a:ext cx="3816424" cy="523220"/>
          </a:xfrm>
          <a:prstGeom prst="rect">
            <a:avLst/>
          </a:prstGeom>
          <a:noFill/>
        </p:spPr>
        <p:txBody>
          <a:bodyPr wrap="square" rtlCol="0">
            <a:spAutoFit/>
          </a:bodyPr>
          <a:lstStyle/>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11.09.1916 – 11.01.2014</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23708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latin typeface="+mn-lt"/>
              </a:rPr>
              <a:t>На следующем возрастном этапе (4-5 лет) предлагаются новые игры и упражнения с блоками, где их свойства изображены на карточках.</a:t>
            </a:r>
            <a:endParaRPr lang="ru-RU" sz="24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19104" y="2279148"/>
            <a:ext cx="4341052" cy="3255789"/>
          </a:xfrm>
        </p:spPr>
      </p:pic>
      <p:sp>
        <p:nvSpPr>
          <p:cNvPr id="5" name="TextBox 4"/>
          <p:cNvSpPr txBox="1"/>
          <p:nvPr/>
        </p:nvSpPr>
        <p:spPr>
          <a:xfrm>
            <a:off x="3779912" y="1736516"/>
            <a:ext cx="3670700" cy="3693319"/>
          </a:xfrm>
          <a:prstGeom prst="rect">
            <a:avLst/>
          </a:prstGeom>
          <a:noFill/>
        </p:spPr>
        <p:txBody>
          <a:bodyPr wrap="square" rtlCol="0">
            <a:spAutoFit/>
          </a:bodyPr>
          <a:lstStyle/>
          <a:p>
            <a:r>
              <a:rPr lang="ru-RU" dirty="0" smtClean="0"/>
              <a:t>Цвет обозначается пятном.</a:t>
            </a:r>
          </a:p>
          <a:p>
            <a:endParaRPr lang="ru-RU" dirty="0"/>
          </a:p>
          <a:p>
            <a:endParaRPr lang="ru-RU" dirty="0" smtClean="0"/>
          </a:p>
          <a:p>
            <a:endParaRPr lang="ru-RU" dirty="0" smtClean="0"/>
          </a:p>
          <a:p>
            <a:r>
              <a:rPr lang="ru-RU" dirty="0" smtClean="0"/>
              <a:t>Форма геометрической фигурой.</a:t>
            </a:r>
          </a:p>
          <a:p>
            <a:endParaRPr lang="ru-RU" dirty="0"/>
          </a:p>
          <a:p>
            <a:endParaRPr lang="ru-RU" dirty="0" smtClean="0"/>
          </a:p>
          <a:p>
            <a:r>
              <a:rPr lang="ru-RU" dirty="0" smtClean="0"/>
              <a:t>Величина силуэтом  дома (большой, маленький)</a:t>
            </a:r>
          </a:p>
          <a:p>
            <a:endParaRPr lang="ru-RU" dirty="0" smtClean="0"/>
          </a:p>
          <a:p>
            <a:endParaRPr lang="ru-RU" dirty="0" smtClean="0"/>
          </a:p>
          <a:p>
            <a:r>
              <a:rPr lang="ru-RU" dirty="0" smtClean="0"/>
              <a:t>Толщина условным изображением фигуры человека</a:t>
            </a:r>
            <a:endParaRPr lang="ru-RU" dirty="0"/>
          </a:p>
        </p:txBody>
      </p:sp>
      <p:pic>
        <p:nvPicPr>
          <p:cNvPr id="6" name="Рисунок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4837" y="1576683"/>
            <a:ext cx="936823" cy="968330"/>
          </a:xfrm>
          <a:prstGeom prst="rect">
            <a:avLst/>
          </a:prstGeom>
        </p:spPr>
      </p:pic>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72805" y="2469989"/>
            <a:ext cx="1352761" cy="1095736"/>
          </a:xfrm>
          <a:prstGeom prst="rect">
            <a:avLst/>
          </a:prstGeom>
        </p:spPr>
      </p:pic>
      <p:pic>
        <p:nvPicPr>
          <p:cNvPr id="10" name="Рисунок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90655" y="4973869"/>
            <a:ext cx="1108364" cy="610914"/>
          </a:xfrm>
          <a:prstGeom prst="rect">
            <a:avLst/>
          </a:prstGeom>
        </p:spPr>
      </p:pic>
      <p:pic>
        <p:nvPicPr>
          <p:cNvPr id="11" name="Рисунок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727405" y="4948034"/>
            <a:ext cx="1108364" cy="662584"/>
          </a:xfrm>
          <a:prstGeom prst="rect">
            <a:avLst/>
          </a:prstGeom>
        </p:spPr>
      </p:pic>
      <p:pic>
        <p:nvPicPr>
          <p:cNvPr id="13" name="Рисунок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6703746" y="3578264"/>
            <a:ext cx="942109" cy="974687"/>
          </a:xfrm>
          <a:prstGeom prst="rect">
            <a:avLst/>
          </a:prstGeom>
        </p:spPr>
      </p:pic>
      <p:pic>
        <p:nvPicPr>
          <p:cNvPr id="14" name="Рисунок 1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7783826" y="3463881"/>
            <a:ext cx="948126" cy="1191491"/>
          </a:xfrm>
          <a:prstGeom prst="rect">
            <a:avLst/>
          </a:prstGeom>
        </p:spPr>
      </p:pic>
    </p:spTree>
    <p:extLst>
      <p:ext uri="{BB962C8B-B14F-4D97-AF65-F5344CB8AC3E}">
        <p14:creationId xmlns:p14="http://schemas.microsoft.com/office/powerpoint/2010/main" val="224503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94586"/>
            <a:ext cx="8390756" cy="1119658"/>
          </a:xfrm>
        </p:spPr>
        <p:txBody>
          <a:bodyPr>
            <a:normAutofit/>
          </a:bodyPr>
          <a:lstStyle/>
          <a:p>
            <a:pPr algn="ctr"/>
            <a:r>
              <a:rPr lang="ru-RU" sz="2400" dirty="0" smtClean="0">
                <a:latin typeface="+mn-lt"/>
              </a:rPr>
              <a:t>«Альбом вместе весело играть». В нем используется два дидактических материала: блоки </a:t>
            </a:r>
            <a:r>
              <a:rPr lang="ru-RU" sz="2400" dirty="0" err="1" smtClean="0">
                <a:latin typeface="+mn-lt"/>
              </a:rPr>
              <a:t>Дьенеша</a:t>
            </a:r>
            <a:r>
              <a:rPr lang="ru-RU" sz="2400" dirty="0" smtClean="0">
                <a:latin typeface="+mn-lt"/>
              </a:rPr>
              <a:t> и палочки </a:t>
            </a:r>
            <a:r>
              <a:rPr lang="ru-RU" sz="2400" dirty="0" err="1" smtClean="0">
                <a:latin typeface="+mn-lt"/>
              </a:rPr>
              <a:t>Кюизенера</a:t>
            </a:r>
            <a:endParaRPr lang="ru-RU" sz="24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2204864"/>
            <a:ext cx="4240015" cy="3180011"/>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2222481"/>
            <a:ext cx="4180803" cy="3135602"/>
          </a:xfrm>
          <a:prstGeom prst="rect">
            <a:avLst/>
          </a:prstGeom>
        </p:spPr>
      </p:pic>
    </p:spTree>
    <p:extLst>
      <p:ext uri="{BB962C8B-B14F-4D97-AF65-F5344CB8AC3E}">
        <p14:creationId xmlns:p14="http://schemas.microsoft.com/office/powerpoint/2010/main" val="96376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27" y="548680"/>
            <a:ext cx="4303390" cy="2304256"/>
          </a:xfrm>
        </p:spPr>
        <p:txBody>
          <a:bodyPr>
            <a:normAutofit fontScale="90000"/>
          </a:bodyPr>
          <a:lstStyle/>
          <a:p>
            <a:r>
              <a:rPr lang="ru-RU" sz="2400" dirty="0" smtClean="0">
                <a:latin typeface="+mn-lt"/>
              </a:rPr>
              <a:t>Накладывая цветные блоки на цветные изображения в альбоме, ребенок будет в восторге от того, как под его руками плоскостные изображения превращаются в объемные.</a:t>
            </a:r>
            <a:endParaRPr lang="ru-RU" sz="24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4440843" y="2006845"/>
            <a:ext cx="5081704" cy="3811278"/>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2996952"/>
            <a:ext cx="4608512" cy="3456384"/>
          </a:xfrm>
          <a:prstGeom prst="rect">
            <a:avLst/>
          </a:prstGeom>
        </p:spPr>
      </p:pic>
    </p:spTree>
    <p:extLst>
      <p:ext uri="{BB962C8B-B14F-4D97-AF65-F5344CB8AC3E}">
        <p14:creationId xmlns:p14="http://schemas.microsoft.com/office/powerpoint/2010/main" val="212621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4008" y="2996952"/>
            <a:ext cx="4211960" cy="3158970"/>
          </a:xfrm>
          <a:prstGeom prst="rect">
            <a:avLst/>
          </a:prstGeom>
        </p:spPr>
      </p:pic>
      <p:pic>
        <p:nvPicPr>
          <p:cNvPr id="4" name="Объект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95536" y="404664"/>
            <a:ext cx="4572000" cy="3429000"/>
          </a:xfrm>
        </p:spPr>
      </p:pic>
    </p:spTree>
    <p:extLst>
      <p:ext uri="{BB962C8B-B14F-4D97-AF65-F5344CB8AC3E}">
        <p14:creationId xmlns:p14="http://schemas.microsoft.com/office/powerpoint/2010/main" val="2397862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mn-lt"/>
              </a:rPr>
              <a:t>Я предлагаю вам «оживить картинку» и наложить цветные блоки на цветные изображения.</a:t>
            </a:r>
            <a:endParaRPr lang="ru-RU" sz="2400" dirty="0">
              <a:latin typeface="+mn-lt"/>
            </a:endParaRPr>
          </a:p>
        </p:txBody>
      </p:sp>
      <p:pic>
        <p:nvPicPr>
          <p:cNvPr id="4" name="Объект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23528" y="1412776"/>
            <a:ext cx="2577227" cy="2967709"/>
          </a:xfrm>
        </p:spPr>
      </p:pic>
      <p:pic>
        <p:nvPicPr>
          <p:cNvPr id="5" name="Рисунок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8396" y="1624224"/>
            <a:ext cx="2232248" cy="2972285"/>
          </a:xfrm>
          <a:prstGeom prst="rect">
            <a:avLst/>
          </a:prstGeom>
        </p:spPr>
      </p:pic>
      <p:pic>
        <p:nvPicPr>
          <p:cNvPr id="6" name="Рисунок 5"/>
          <p:cNvPicPr>
            <a:picLocks noChangeAspect="1"/>
          </p:cNvPicPr>
          <p:nvPr/>
        </p:nvPicPr>
        <p:blipFill rotWithShape="1">
          <a:blip r:embed="rId4" cstate="screen">
            <a:extLst>
              <a:ext uri="{28A0092B-C50C-407E-A947-70E740481C1C}">
                <a14:useLocalDpi xmlns:a14="http://schemas.microsoft.com/office/drawing/2010/main"/>
              </a:ext>
            </a:extLst>
          </a:blip>
          <a:srcRect l="-621"/>
          <a:stretch/>
        </p:blipFill>
        <p:spPr>
          <a:xfrm>
            <a:off x="3059832" y="4596508"/>
            <a:ext cx="2872283" cy="2103363"/>
          </a:xfrm>
          <a:prstGeom prst="rect">
            <a:avLst/>
          </a:prstGeom>
        </p:spPr>
      </p:pic>
      <p:pic>
        <p:nvPicPr>
          <p:cNvPr id="7" name="Рисунок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973572" y="2027103"/>
            <a:ext cx="2669464" cy="1872208"/>
          </a:xfrm>
          <a:prstGeom prst="rect">
            <a:avLst/>
          </a:prstGeom>
        </p:spPr>
      </p:pic>
    </p:spTree>
    <p:extLst>
      <p:ext uri="{BB962C8B-B14F-4D97-AF65-F5344CB8AC3E}">
        <p14:creationId xmlns:p14="http://schemas.microsoft.com/office/powerpoint/2010/main" val="310848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08720"/>
            <a:ext cx="7886700" cy="1119658"/>
          </a:xfrm>
        </p:spPr>
        <p:txBody>
          <a:bodyPr>
            <a:normAutofit/>
          </a:bodyPr>
          <a:lstStyle/>
          <a:p>
            <a:pPr algn="ctr"/>
            <a:r>
              <a:rPr lang="ru-RU" sz="2400" dirty="0" smtClean="0">
                <a:latin typeface="+mn-lt"/>
              </a:rPr>
              <a:t>Со временем можно усложнять и выбирать по нескольким признакам. Для детей 3-4 лет «игра цепочка», башенки, дорожки</a:t>
            </a:r>
            <a:endParaRPr lang="ru-RU" sz="24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512" y="2175743"/>
            <a:ext cx="4169603" cy="3127202"/>
          </a:xfrm>
        </p:spPr>
      </p:pic>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8636" y="2276872"/>
            <a:ext cx="4539341" cy="3024336"/>
          </a:xfrm>
          <a:prstGeom prst="rect">
            <a:avLst/>
          </a:prstGeom>
        </p:spPr>
      </p:pic>
    </p:spTree>
    <p:extLst>
      <p:ext uri="{BB962C8B-B14F-4D97-AF65-F5344CB8AC3E}">
        <p14:creationId xmlns:p14="http://schemas.microsoft.com/office/powerpoint/2010/main" val="235414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25166"/>
            <a:ext cx="4122862" cy="2415802"/>
          </a:xfrm>
        </p:spPr>
        <p:txBody>
          <a:bodyPr>
            <a:normAutofit/>
          </a:bodyPr>
          <a:lstStyle/>
          <a:p>
            <a:pPr algn="ctr"/>
            <a:r>
              <a:rPr lang="ru-RU" sz="2400" dirty="0" smtClean="0">
                <a:latin typeface="+mn-lt"/>
              </a:rPr>
              <a:t>Дидактическая игра «Угощение для медвежат». Можно представить, что блоки это любимые пирожные и угостить ими гостей.</a:t>
            </a:r>
            <a:endParaRPr lang="ru-RU" sz="24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4344875" y="1783917"/>
            <a:ext cx="5273386" cy="3955040"/>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3140968"/>
            <a:ext cx="4572000" cy="3429000"/>
          </a:xfrm>
          <a:prstGeom prst="rect">
            <a:avLst/>
          </a:prstGeom>
        </p:spPr>
      </p:pic>
    </p:spTree>
    <p:extLst>
      <p:ext uri="{BB962C8B-B14F-4D97-AF65-F5344CB8AC3E}">
        <p14:creationId xmlns:p14="http://schemas.microsoft.com/office/powerpoint/2010/main" val="743445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latin typeface="+mn-lt"/>
              </a:rPr>
              <a:t>В процессе игры дети научатся сравнивать и анализировать, делать выводы, строить фразы со словами такой же, не такой, все, больше, меньше, короче, длиннее.</a:t>
            </a:r>
            <a:endParaRPr lang="ru-RU" sz="2400" dirty="0">
              <a:latin typeface="+mn-l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600" y="1556792"/>
            <a:ext cx="7146659" cy="4752528"/>
          </a:xfrm>
          <a:prstGeom prst="rect">
            <a:avLst/>
          </a:prstGeom>
        </p:spPr>
      </p:pic>
    </p:spTree>
    <p:extLst>
      <p:ext uri="{BB962C8B-B14F-4D97-AF65-F5344CB8AC3E}">
        <p14:creationId xmlns:p14="http://schemas.microsoft.com/office/powerpoint/2010/main" val="2335804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8047806" cy="5944194"/>
          </a:xfrm>
        </p:spPr>
        <p:txBody>
          <a:bodyPr>
            <a:noAutofit/>
          </a:bodyPr>
          <a:lstStyle/>
          <a:p>
            <a:r>
              <a:rPr lang="ru-RU" altLang="ru-RU" sz="2200" dirty="0">
                <a:latin typeface="+mn-lt"/>
              </a:rPr>
              <a:t>Использование карточек позволяет развивать у детей способность к замещению и моделированию свойств, умение кодировать и декодировать информацию о них. Эти способности и умения развиваются в процессе выполнения разнообразных предметно-игровых действий. Так, подбирая карточки, которые «рассказывают» о цвете, форме, величине или толщине блоков, дети упражняются в замещении и кодировании свойств. В процессе поиска блоков со свойствами, указанными на карточках, дети овладевают умением декодировать информацию о них. Выкладывая карточки, которые «рассказывают» о всех свойствах блока, малыши создают его своеобразную  модель. </a:t>
            </a:r>
            <a:br>
              <a:rPr lang="ru-RU" altLang="ru-RU" sz="2200" dirty="0">
                <a:latin typeface="+mn-lt"/>
              </a:rPr>
            </a:br>
            <a:r>
              <a:rPr lang="ru-RU" altLang="ru-RU" sz="2200" dirty="0">
                <a:latin typeface="+mn-lt"/>
              </a:rPr>
              <a:t>Карточки-свойства помогают детям перейти от наглядно-образного к наглядно-схематическому мышлению, а карточки с отрицанием свойств становятся мостиком к словесно-логическому мышлению. </a:t>
            </a:r>
            <a:br>
              <a:rPr lang="ru-RU" altLang="ru-RU" sz="2200" dirty="0">
                <a:latin typeface="+mn-lt"/>
              </a:rPr>
            </a:br>
            <a:endParaRPr lang="ru-RU" sz="2200" dirty="0">
              <a:latin typeface="+mn-lt"/>
            </a:endParaRPr>
          </a:p>
        </p:txBody>
      </p:sp>
    </p:spTree>
    <p:extLst>
      <p:ext uri="{BB962C8B-B14F-4D97-AF65-F5344CB8AC3E}">
        <p14:creationId xmlns:p14="http://schemas.microsoft.com/office/powerpoint/2010/main" val="208052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kern="10" dirty="0">
                <a:ln w="1905"/>
                <a:effectLst>
                  <a:innerShdw blurRad="69850" dist="43180" dir="5400000">
                    <a:srgbClr val="000000">
                      <a:alpha val="65000"/>
                    </a:srgbClr>
                  </a:innerShdw>
                </a:effectLst>
                <a:latin typeface="+mn-lt"/>
                <a:ea typeface="Arial"/>
                <a:cs typeface="Arial"/>
              </a:rPr>
              <a:t>Схемы на составление </a:t>
            </a:r>
            <a:br>
              <a:rPr lang="ru-RU" sz="2800" kern="10" dirty="0">
                <a:ln w="1905"/>
                <a:effectLst>
                  <a:innerShdw blurRad="69850" dist="43180" dir="5400000">
                    <a:srgbClr val="000000">
                      <a:alpha val="65000"/>
                    </a:srgbClr>
                  </a:innerShdw>
                </a:effectLst>
                <a:latin typeface="+mn-lt"/>
                <a:ea typeface="Arial"/>
                <a:cs typeface="Arial"/>
              </a:rPr>
            </a:br>
            <a:r>
              <a:rPr lang="ru-RU" sz="2800" kern="10" dirty="0">
                <a:ln w="1905"/>
                <a:effectLst>
                  <a:innerShdw blurRad="69850" dist="43180" dir="5400000">
                    <a:srgbClr val="000000">
                      <a:alpha val="65000"/>
                    </a:srgbClr>
                  </a:innerShdw>
                </a:effectLst>
                <a:latin typeface="+mn-lt"/>
                <a:ea typeface="Arial"/>
                <a:cs typeface="Arial"/>
              </a:rPr>
              <a:t>линейного алгоритма</a:t>
            </a:r>
            <a:endParaRPr lang="ru-RU" sz="2800" dirty="0">
              <a:latin typeface="+mn-lt"/>
            </a:endParaRPr>
          </a:p>
        </p:txBody>
      </p:sp>
      <p:pic>
        <p:nvPicPr>
          <p:cNvPr id="4" name="Изображение 4" descr="DSC0231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7646" y="1988840"/>
            <a:ext cx="2974975" cy="2232025"/>
          </a:xfrm>
          <a:prstGeom prst="rect">
            <a:avLst/>
          </a:prstGeom>
          <a:noFill/>
          <a:ln w="9525">
            <a:solidFill>
              <a:srgbClr val="4FADF3"/>
            </a:solidFill>
            <a:miter lim="800000"/>
            <a:headEnd/>
            <a:tailEnd/>
          </a:ln>
          <a:extLst>
            <a:ext uri="{909E8E84-426E-40DD-AFC4-6F175D3DCCD1}">
              <a14:hiddenFill xmlns:a14="http://schemas.microsoft.com/office/drawing/2010/main">
                <a:solidFill>
                  <a:srgbClr val="FFFFFF"/>
                </a:solidFill>
              </a14:hiddenFill>
            </a:ext>
          </a:extLst>
        </p:spPr>
      </p:pic>
      <p:pic>
        <p:nvPicPr>
          <p:cNvPr id="5" name="Изображение 5" descr="DSC02316.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4213" y="4437063"/>
            <a:ext cx="3024187" cy="2268537"/>
          </a:xfrm>
          <a:prstGeom prst="rect">
            <a:avLst/>
          </a:prstGeom>
          <a:noFill/>
          <a:ln w="9525">
            <a:solidFill>
              <a:srgbClr val="4FADF3"/>
            </a:solidFill>
            <a:miter lim="800000"/>
            <a:headEnd/>
            <a:tailEnd/>
          </a:ln>
          <a:extLst>
            <a:ext uri="{909E8E84-426E-40DD-AFC4-6F175D3DCCD1}">
              <a14:hiddenFill xmlns:a14="http://schemas.microsoft.com/office/drawing/2010/main">
                <a:solidFill>
                  <a:srgbClr val="FFFFFF"/>
                </a:solidFill>
              </a14:hiddenFill>
            </a:ext>
          </a:extLst>
        </p:spPr>
      </p:pic>
      <p:pic>
        <p:nvPicPr>
          <p:cNvPr id="6" name="Изображение 7" descr="DSC0231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76825" y="1952574"/>
            <a:ext cx="3071813" cy="2303462"/>
          </a:xfrm>
          <a:prstGeom prst="rect">
            <a:avLst/>
          </a:prstGeom>
          <a:noFill/>
          <a:ln w="9525">
            <a:solidFill>
              <a:srgbClr val="4FADF3"/>
            </a:solidFill>
            <a:miter lim="800000"/>
            <a:headEnd/>
            <a:tailEnd/>
          </a:ln>
          <a:extLst>
            <a:ext uri="{909E8E84-426E-40DD-AFC4-6F175D3DCCD1}">
              <a14:hiddenFill xmlns:a14="http://schemas.microsoft.com/office/drawing/2010/main">
                <a:solidFill>
                  <a:srgbClr val="FFFFFF"/>
                </a:solidFill>
              </a14:hiddenFill>
            </a:ext>
          </a:extLst>
        </p:spPr>
      </p:pic>
      <p:pic>
        <p:nvPicPr>
          <p:cNvPr id="7" name="Изображение 3" descr="DSC02356.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76825" y="4365625"/>
            <a:ext cx="309562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499534" y="1527175"/>
            <a:ext cx="1331198" cy="461665"/>
          </a:xfrm>
          <a:prstGeom prst="rect">
            <a:avLst/>
          </a:prstGeom>
          <a:noFill/>
        </p:spPr>
        <p:txBody>
          <a:bodyPr wrap="none" rtlCol="0">
            <a:spAutoFit/>
          </a:bodyPr>
          <a:lstStyle/>
          <a:p>
            <a:r>
              <a:rPr lang="ru-RU" sz="2400" dirty="0" smtClean="0"/>
              <a:t>По цвету</a:t>
            </a:r>
            <a:endParaRPr lang="ru-RU" sz="2400" dirty="0"/>
          </a:p>
        </p:txBody>
      </p:sp>
      <p:sp>
        <p:nvSpPr>
          <p:cNvPr id="9" name="TextBox 8"/>
          <p:cNvSpPr txBox="1"/>
          <p:nvPr/>
        </p:nvSpPr>
        <p:spPr>
          <a:xfrm>
            <a:off x="5882286" y="1490909"/>
            <a:ext cx="1484702" cy="461665"/>
          </a:xfrm>
          <a:prstGeom prst="rect">
            <a:avLst/>
          </a:prstGeom>
          <a:noFill/>
        </p:spPr>
        <p:txBody>
          <a:bodyPr wrap="none" rtlCol="0">
            <a:spAutoFit/>
          </a:bodyPr>
          <a:lstStyle/>
          <a:p>
            <a:r>
              <a:rPr lang="ru-RU" sz="2400" dirty="0" smtClean="0"/>
              <a:t>По форме</a:t>
            </a:r>
            <a:endParaRPr lang="ru-RU" sz="2400" dirty="0"/>
          </a:p>
        </p:txBody>
      </p:sp>
    </p:spTree>
    <p:extLst>
      <p:ext uri="{BB962C8B-B14F-4D97-AF65-F5344CB8AC3E}">
        <p14:creationId xmlns:p14="http://schemas.microsoft.com/office/powerpoint/2010/main" val="268053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720436" y="836712"/>
            <a:ext cx="7741996" cy="3666015"/>
          </a:xfrm>
        </p:spPr>
        <p:txBody>
          <a:bodyPr>
            <a:noAutofit/>
          </a:bodyPr>
          <a:lstStyle/>
          <a:p>
            <a:r>
              <a:rPr lang="ru-RU" altLang="ru-RU" sz="3200" b="1" dirty="0">
                <a:latin typeface="Times New Roman" panose="02020603050405020304" pitchFamily="18" charset="0"/>
                <a:ea typeface="BatangChe"/>
                <a:cs typeface="Times New Roman" panose="02020603050405020304" pitchFamily="18" charset="0"/>
              </a:rPr>
              <a:t>Логические блоки </a:t>
            </a:r>
            <a:r>
              <a:rPr lang="ru-RU" altLang="ru-RU" sz="3200" b="1" dirty="0" err="1">
                <a:latin typeface="Times New Roman" panose="02020603050405020304" pitchFamily="18" charset="0"/>
                <a:ea typeface="BatangChe"/>
                <a:cs typeface="Times New Roman" panose="02020603050405020304" pitchFamily="18" charset="0"/>
              </a:rPr>
              <a:t>Дьенеша</a:t>
            </a:r>
            <a:r>
              <a:rPr lang="ru-RU" altLang="ru-RU" sz="3200" b="1" dirty="0">
                <a:latin typeface="Times New Roman" panose="02020603050405020304" pitchFamily="18" charset="0"/>
                <a:ea typeface="BatangChe"/>
                <a:cs typeface="Times New Roman" panose="02020603050405020304" pitchFamily="18" charset="0"/>
              </a:rPr>
              <a:t>:</a:t>
            </a:r>
            <a:br>
              <a:rPr lang="ru-RU" altLang="ru-RU" sz="3200" b="1" dirty="0">
                <a:latin typeface="Times New Roman" panose="02020603050405020304" pitchFamily="18" charset="0"/>
                <a:ea typeface="BatangChe"/>
                <a:cs typeface="Times New Roman" panose="02020603050405020304" pitchFamily="18" charset="0"/>
              </a:rPr>
            </a:br>
            <a:r>
              <a:rPr lang="ru-RU" altLang="ru-RU" sz="3200" dirty="0">
                <a:latin typeface="Times New Roman" panose="02020603050405020304" pitchFamily="18" charset="0"/>
                <a:ea typeface="BatangChe"/>
                <a:cs typeface="Times New Roman" panose="02020603050405020304" pitchFamily="18" charset="0"/>
              </a:rPr>
              <a:t>знакомят с формой, цветом, размером и толщиной; </a:t>
            </a:r>
            <a:br>
              <a:rPr lang="ru-RU" altLang="ru-RU" sz="3200" dirty="0">
                <a:latin typeface="Times New Roman" panose="02020603050405020304" pitchFamily="18" charset="0"/>
                <a:ea typeface="BatangChe"/>
                <a:cs typeface="Times New Roman" panose="02020603050405020304" pitchFamily="18" charset="0"/>
              </a:rPr>
            </a:br>
            <a:r>
              <a:rPr lang="ru-RU" altLang="ru-RU" sz="3200" dirty="0">
                <a:latin typeface="Times New Roman" panose="02020603050405020304" pitchFamily="18" charset="0"/>
                <a:ea typeface="BatangChe"/>
                <a:cs typeface="Times New Roman" panose="02020603050405020304" pitchFamily="18" charset="0"/>
              </a:rPr>
              <a:t>развивают мыслительные операции анализа, сравнения, классификации, обобщения,</a:t>
            </a:r>
            <a:br>
              <a:rPr lang="ru-RU" altLang="ru-RU" sz="3200" dirty="0">
                <a:latin typeface="Times New Roman" panose="02020603050405020304" pitchFamily="18" charset="0"/>
                <a:ea typeface="BatangChe"/>
                <a:cs typeface="Times New Roman" panose="02020603050405020304" pitchFamily="18" charset="0"/>
              </a:rPr>
            </a:br>
            <a:r>
              <a:rPr lang="ru-RU" altLang="ru-RU" sz="3200" dirty="0">
                <a:latin typeface="Times New Roman" panose="02020603050405020304" pitchFamily="18" charset="0"/>
                <a:ea typeface="BatangChe"/>
                <a:cs typeface="Times New Roman" panose="02020603050405020304" pitchFamily="18" charset="0"/>
              </a:rPr>
              <a:t>логическое мышление</a:t>
            </a:r>
            <a:br>
              <a:rPr lang="ru-RU" altLang="ru-RU" sz="3200" dirty="0">
                <a:latin typeface="Times New Roman" panose="02020603050405020304" pitchFamily="18" charset="0"/>
                <a:ea typeface="BatangChe"/>
                <a:cs typeface="Times New Roman" panose="02020603050405020304" pitchFamily="18" charset="0"/>
              </a:rPr>
            </a:br>
            <a:r>
              <a:rPr lang="ru-RU" altLang="ru-RU" sz="3200" dirty="0">
                <a:latin typeface="Times New Roman" panose="02020603050405020304" pitchFamily="18" charset="0"/>
                <a:ea typeface="BatangChe"/>
                <a:cs typeface="Times New Roman" panose="02020603050405020304" pitchFamily="18" charset="0"/>
              </a:rPr>
              <a:t>познавательные процессы, (восприятие, память, внимание, воображение),</a:t>
            </a:r>
            <a:br>
              <a:rPr lang="ru-RU" altLang="ru-RU" sz="3200" dirty="0">
                <a:latin typeface="Times New Roman" panose="02020603050405020304" pitchFamily="18" charset="0"/>
                <a:ea typeface="BatangChe"/>
                <a:cs typeface="Times New Roman" panose="02020603050405020304" pitchFamily="18" charset="0"/>
              </a:rPr>
            </a:br>
            <a:r>
              <a:rPr lang="ru-RU" altLang="ru-RU" sz="3200" dirty="0">
                <a:latin typeface="Times New Roman" panose="02020603050405020304" pitchFamily="18" charset="0"/>
                <a:ea typeface="BatangChe"/>
                <a:cs typeface="Times New Roman" panose="02020603050405020304" pitchFamily="18" charset="0"/>
              </a:rPr>
              <a:t>творческие способности.</a:t>
            </a:r>
            <a:endParaRPr lang="ru-RU" sz="3200" dirty="0"/>
          </a:p>
        </p:txBody>
      </p:sp>
    </p:spTree>
    <p:extLst>
      <p:ext uri="{BB962C8B-B14F-4D97-AF65-F5344CB8AC3E}">
        <p14:creationId xmlns:p14="http://schemas.microsoft.com/office/powerpoint/2010/main" val="3896218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11086" y="332656"/>
            <a:ext cx="7642092" cy="523220"/>
          </a:xfrm>
          <a:prstGeom prst="rect">
            <a:avLst/>
          </a:prstGeom>
          <a:noFill/>
        </p:spPr>
        <p:txBody>
          <a:bodyPr wrap="none">
            <a:spAutoFit/>
          </a:bodyPr>
          <a:lstStyle/>
          <a:p>
            <a:pPr algn="ctr">
              <a:defRPr/>
            </a:pPr>
            <a:r>
              <a:rPr lang="ru-RU" sz="2800" dirty="0">
                <a:ln w="1905"/>
                <a:effectLst>
                  <a:innerShdw blurRad="69850" dist="43180" dir="5400000">
                    <a:srgbClr val="000000">
                      <a:alpha val="65000"/>
                    </a:srgbClr>
                  </a:innerShdw>
                </a:effectLst>
                <a:ea typeface="Arial" charset="0"/>
                <a:cs typeface="Arial" charset="0"/>
              </a:rPr>
              <a:t>Дидактическая игра «Какой фигуры не хватает?»</a:t>
            </a:r>
            <a:endParaRPr lang="en-US" sz="2800" dirty="0">
              <a:ln w="1905"/>
              <a:effectLst>
                <a:innerShdw blurRad="69850" dist="43180" dir="5400000">
                  <a:srgbClr val="000000">
                    <a:alpha val="65000"/>
                  </a:srgbClr>
                </a:innerShdw>
              </a:effectLst>
              <a:ea typeface="Arial" charset="0"/>
              <a:cs typeface="Arial" charset="0"/>
            </a:endParaRPr>
          </a:p>
        </p:txBody>
      </p:sp>
      <p:pic>
        <p:nvPicPr>
          <p:cNvPr id="5" name="Изображение 4" descr="DSC0232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5400000">
            <a:off x="-311896" y="1977183"/>
            <a:ext cx="5087594" cy="381610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Изображение 1" descr="DSC0235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2040" y="1350388"/>
            <a:ext cx="3311848" cy="248463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 name="Изображение 2" descr="DSC0235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33244" y="3803703"/>
            <a:ext cx="3310644" cy="248372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0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975642"/>
          </a:xfrm>
        </p:spPr>
        <p:txBody>
          <a:bodyPr>
            <a:normAutofit/>
          </a:bodyPr>
          <a:lstStyle/>
          <a:p>
            <a:pPr algn="ctr"/>
            <a:r>
              <a:rPr lang="ru-RU" sz="2800" dirty="0" smtClean="0"/>
              <a:t>Моделирование из блоков </a:t>
            </a:r>
            <a:r>
              <a:rPr lang="ru-RU" sz="2800" dirty="0" err="1" smtClean="0"/>
              <a:t>Дьенеша</a:t>
            </a:r>
            <a:endParaRPr lang="ru-RU" sz="2800" dirty="0"/>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7438" y="1556792"/>
            <a:ext cx="5129710" cy="3847282"/>
          </a:xfrm>
        </p:spPr>
      </p:pic>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24128" y="1522334"/>
            <a:ext cx="3202318" cy="4269757"/>
          </a:xfrm>
          <a:prstGeom prst="rect">
            <a:avLst/>
          </a:prstGeom>
        </p:spPr>
      </p:pic>
    </p:spTree>
    <p:extLst>
      <p:ext uri="{BB962C8B-B14F-4D97-AF65-F5344CB8AC3E}">
        <p14:creationId xmlns:p14="http://schemas.microsoft.com/office/powerpoint/2010/main" val="1160745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51398" y="1587684"/>
            <a:ext cx="5057362" cy="3793022"/>
          </a:xfrm>
        </p:spPr>
      </p:pic>
      <p:pic>
        <p:nvPicPr>
          <p:cNvPr id="5" name="Рисунок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15310" y="1801603"/>
            <a:ext cx="5104156" cy="3318389"/>
          </a:xfrm>
          <a:prstGeom prst="rect">
            <a:avLst/>
          </a:prstGeom>
        </p:spPr>
      </p:pic>
    </p:spTree>
    <p:extLst>
      <p:ext uri="{BB962C8B-B14F-4D97-AF65-F5344CB8AC3E}">
        <p14:creationId xmlns:p14="http://schemas.microsoft.com/office/powerpoint/2010/main" val="371169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4519414" cy="4536504"/>
          </a:xfrm>
        </p:spPr>
        <p:txBody>
          <a:bodyPr>
            <a:normAutofit fontScale="90000"/>
          </a:bodyPr>
          <a:lstStyle/>
          <a:p>
            <a:r>
              <a:rPr lang="ru-RU" sz="2700" dirty="0" smtClean="0">
                <a:latin typeface="+mn-lt"/>
              </a:rPr>
              <a:t>Игра «Художники». </a:t>
            </a:r>
            <a:r>
              <a:rPr lang="ru-RU" sz="2700" smtClean="0">
                <a:latin typeface="+mn-lt"/>
              </a:rPr>
              <a:t/>
            </a:r>
            <a:br>
              <a:rPr lang="ru-RU" sz="2700" smtClean="0">
                <a:latin typeface="+mn-lt"/>
              </a:rPr>
            </a:br>
            <a:r>
              <a:rPr lang="ru-RU" sz="2400" dirty="0" smtClean="0">
                <a:latin typeface="+mn-lt"/>
              </a:rPr>
              <a:t/>
            </a:r>
            <a:br>
              <a:rPr lang="ru-RU" sz="2400" dirty="0" smtClean="0">
                <a:latin typeface="+mn-lt"/>
              </a:rPr>
            </a:br>
            <a:r>
              <a:rPr lang="ru-RU" sz="2400" dirty="0" smtClean="0">
                <a:latin typeface="+mn-lt"/>
              </a:rPr>
              <a:t>Детям предлагается написать «картины» по эскизам. </a:t>
            </a:r>
            <a:br>
              <a:rPr lang="ru-RU" sz="2400" dirty="0" smtClean="0">
                <a:latin typeface="+mn-lt"/>
              </a:rPr>
            </a:br>
            <a:r>
              <a:rPr lang="ru-RU" sz="2400" dirty="0" smtClean="0">
                <a:latin typeface="+mn-lt"/>
              </a:rPr>
              <a:t>Цель игры развивать умение анализировать форму предмета, сравнивать по свойствам, также развивать художественные способности (выбор фона, цвета, композиции). Умение оперировать полученными знаниями помогает в конструировании, аппликации, рисовании</a:t>
            </a:r>
            <a:endParaRPr lang="ru-RU" sz="24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4357033" y="1411719"/>
            <a:ext cx="5176119" cy="3882089"/>
          </a:xfrm>
        </p:spPr>
      </p:pic>
    </p:spTree>
    <p:extLst>
      <p:ext uri="{BB962C8B-B14F-4D97-AF65-F5344CB8AC3E}">
        <p14:creationId xmlns:p14="http://schemas.microsoft.com/office/powerpoint/2010/main" val="131981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9039" y="2780928"/>
            <a:ext cx="4956042" cy="3717032"/>
          </a:xfrm>
          <a:prstGeom prst="rect">
            <a:avLst/>
          </a:prstGeom>
        </p:spPr>
      </p:pic>
      <p:pic>
        <p:nvPicPr>
          <p:cNvPr id="4" name="Объект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79512" y="116632"/>
            <a:ext cx="4941118" cy="3705839"/>
          </a:xfrm>
        </p:spPr>
      </p:pic>
    </p:spTree>
    <p:extLst>
      <p:ext uri="{BB962C8B-B14F-4D97-AF65-F5344CB8AC3E}">
        <p14:creationId xmlns:p14="http://schemas.microsoft.com/office/powerpoint/2010/main" val="4110054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3567930"/>
          </a:xfrm>
        </p:spPr>
        <p:txBody>
          <a:bodyPr>
            <a:normAutofit/>
          </a:bodyPr>
          <a:lstStyle/>
          <a:p>
            <a:r>
              <a:rPr lang="ru-RU" sz="2400" dirty="0" smtClean="0"/>
              <a:t>На последнем этапе работы (5-7 лет) дидактические игры усложняются. К уже изученным карточкам-свойствам добавляются карточки отрицание свойств (не толстый - тонкий, не красный - синий или желтый, не большой - маленький). Сначала проводятся игры с новыми свойствами отрицания. </a:t>
            </a:r>
            <a:br>
              <a:rPr lang="ru-RU" sz="2400" dirty="0" smtClean="0"/>
            </a:br>
            <a:r>
              <a:rPr lang="ru-RU" sz="2400" dirty="0" smtClean="0"/>
              <a:t>Далее к изученным играм добавляются новые: игра «Архитекторы» (дети разрабатывают проект детской площадки, выбирая материал в соответствии с заданными правилами).</a:t>
            </a:r>
            <a:endParaRPr lang="ru-RU" sz="24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644008" y="3861048"/>
            <a:ext cx="3798951" cy="2520280"/>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426" y="3861048"/>
            <a:ext cx="3528392" cy="2488907"/>
          </a:xfrm>
          <a:prstGeom prst="rect">
            <a:avLst/>
          </a:prstGeom>
        </p:spPr>
      </p:pic>
    </p:spTree>
    <p:extLst>
      <p:ext uri="{BB962C8B-B14F-4D97-AF65-F5344CB8AC3E}">
        <p14:creationId xmlns:p14="http://schemas.microsoft.com/office/powerpoint/2010/main" val="211037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latin typeface="+mn-lt"/>
              </a:rPr>
              <a:t>«Логический поезд»(использование карточек с числовым соотнесением)</a:t>
            </a:r>
            <a:endParaRPr lang="ru-RU" sz="2400" dirty="0">
              <a:latin typeface="+mn-lt"/>
            </a:endParaRPr>
          </a:p>
        </p:txBody>
      </p:sp>
      <p:pic>
        <p:nvPicPr>
          <p:cNvPr id="4" name="Объект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529255" y="2003489"/>
            <a:ext cx="4435233" cy="3299813"/>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512" y="1869933"/>
            <a:ext cx="4299729" cy="3071235"/>
          </a:xfrm>
          <a:prstGeom prst="rect">
            <a:avLst/>
          </a:prstGeom>
        </p:spPr>
      </p:pic>
    </p:spTree>
    <p:extLst>
      <p:ext uri="{BB962C8B-B14F-4D97-AF65-F5344CB8AC3E}">
        <p14:creationId xmlns:p14="http://schemas.microsoft.com/office/powerpoint/2010/main" val="1589848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dirty="0" smtClean="0">
                <a:latin typeface="+mn-lt"/>
              </a:rPr>
              <a:t>«Мозаика цифр»(дети расшифровывают карточку и выбирают нужный блок)</a:t>
            </a:r>
            <a:endParaRPr lang="ru-RU" sz="2400" dirty="0">
              <a:latin typeface="+mn-lt"/>
            </a:endParaRPr>
          </a:p>
        </p:txBody>
      </p:sp>
      <p:pic>
        <p:nvPicPr>
          <p:cNvPr id="4" name="Объект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rot="5400000">
            <a:off x="4512902" y="2137209"/>
            <a:ext cx="4680521" cy="3266182"/>
          </a:xfrm>
        </p:spPr>
      </p:pic>
      <p:pic>
        <p:nvPicPr>
          <p:cNvPr id="3" name="Рисунок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43526" y="2139870"/>
            <a:ext cx="4680520" cy="3226331"/>
          </a:xfrm>
          <a:prstGeom prst="rect">
            <a:avLst/>
          </a:prstGeom>
        </p:spPr>
      </p:pic>
    </p:spTree>
    <p:extLst>
      <p:ext uri="{BB962C8B-B14F-4D97-AF65-F5344CB8AC3E}">
        <p14:creationId xmlns:p14="http://schemas.microsoft.com/office/powerpoint/2010/main" val="1564729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08720"/>
            <a:ext cx="7886700" cy="1325563"/>
          </a:xfrm>
        </p:spPr>
        <p:txBody>
          <a:bodyPr>
            <a:normAutofit/>
          </a:bodyPr>
          <a:lstStyle/>
          <a:p>
            <a:pPr algn="ctr"/>
            <a:r>
              <a:rPr lang="ru-RU" sz="2400" dirty="0" smtClean="0">
                <a:latin typeface="+mn-lt"/>
              </a:rPr>
              <a:t>Используется альбом </a:t>
            </a:r>
            <a:r>
              <a:rPr lang="ru-RU" sz="2400" dirty="0" err="1" smtClean="0">
                <a:latin typeface="+mn-lt"/>
              </a:rPr>
              <a:t>Фенкельштейн</a:t>
            </a:r>
            <a:r>
              <a:rPr lang="ru-RU" sz="2400" dirty="0" smtClean="0">
                <a:latin typeface="+mn-lt"/>
              </a:rPr>
              <a:t> Б.Б. «Спасатели приходят на помощь».</a:t>
            </a:r>
            <a:endParaRPr lang="ru-RU" sz="2400" dirty="0">
              <a:latin typeface="+mn-lt"/>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95536" y="2138152"/>
            <a:ext cx="2594406" cy="3528392"/>
          </a:xfrm>
        </p:spPr>
      </p:pic>
      <p:pic>
        <p:nvPicPr>
          <p:cNvPr id="5" name="Рисунок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3928" y="2060848"/>
            <a:ext cx="4699000" cy="3683000"/>
          </a:xfrm>
          <a:prstGeom prst="rect">
            <a:avLst/>
          </a:prstGeom>
        </p:spPr>
      </p:pic>
    </p:spTree>
    <p:extLst>
      <p:ext uri="{BB962C8B-B14F-4D97-AF65-F5344CB8AC3E}">
        <p14:creationId xmlns:p14="http://schemas.microsoft.com/office/powerpoint/2010/main" val="375398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12776"/>
            <a:ext cx="7886700" cy="3888432"/>
          </a:xfrm>
        </p:spPr>
        <p:txBody>
          <a:bodyPr>
            <a:noAutofit/>
          </a:bodyPr>
          <a:lstStyle/>
          <a:p>
            <a:pPr>
              <a:lnSpc>
                <a:spcPct val="150000"/>
              </a:lnSpc>
            </a:pPr>
            <a:r>
              <a:rPr lang="ru-RU" sz="2400" dirty="0">
                <a:latin typeface="+mn-lt"/>
              </a:rPr>
              <a:t>В обычной жизни нам часто приходиться оказывать помощь родным, друзьям, просто прохожим, животным. Стремление прийти на помощь доброта, ум, внимательность к людям — это достоинство человека. И, конечно, спасателю нужна сообразительность, быстрота реакции умение рассуждать и принимать нестандартные решения. Я предлагаю вам стать «спасателями». </a:t>
            </a:r>
          </a:p>
        </p:txBody>
      </p:sp>
    </p:spTree>
    <p:extLst>
      <p:ext uri="{BB962C8B-B14F-4D97-AF65-F5344CB8AC3E}">
        <p14:creationId xmlns:p14="http://schemas.microsoft.com/office/powerpoint/2010/main" val="189928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1115616" y="1556791"/>
            <a:ext cx="7164784" cy="4569371"/>
          </a:xfrm>
        </p:spPr>
        <p:txBody>
          <a:bodyPr rtlCol="0">
            <a:normAutofit lnSpcReduction="10000"/>
          </a:bodyPr>
          <a:lstStyle/>
          <a:p>
            <a:pPr marL="0" indent="0" fontAlgn="auto">
              <a:lnSpc>
                <a:spcPct val="80000"/>
              </a:lnSpc>
              <a:spcAft>
                <a:spcPts val="0"/>
              </a:spcAft>
              <a:buFont typeface="Symbol" panose="05050102010706020507" pitchFamily="18" charset="2"/>
              <a:buNone/>
              <a:defRPr/>
            </a:pPr>
            <a:r>
              <a:rPr lang="ru-RU" sz="2800" dirty="0" smtClean="0"/>
              <a:t>*  </a:t>
            </a:r>
            <a:r>
              <a:rPr lang="ru-RU" sz="2800" dirty="0" smtClean="0">
                <a:latin typeface="Times New Roman" panose="02020603050405020304" pitchFamily="18" charset="0"/>
                <a:cs typeface="Times New Roman" panose="02020603050405020304" pitchFamily="18" charset="0"/>
              </a:rPr>
              <a:t>Ознакомления </a:t>
            </a:r>
            <a:r>
              <a:rPr lang="ru-RU" sz="2800" dirty="0">
                <a:latin typeface="Times New Roman" panose="02020603050405020304" pitchFamily="18" charset="0"/>
                <a:cs typeface="Times New Roman" panose="02020603050405020304" pitchFamily="18" charset="0"/>
              </a:rPr>
              <a:t>детей с геометрическими фигурами и формой предметов, размером </a:t>
            </a:r>
          </a:p>
          <a:p>
            <a:pPr marL="0" indent="0" fontAlgn="auto">
              <a:lnSpc>
                <a:spcPct val="80000"/>
              </a:lnSpc>
              <a:spcAft>
                <a:spcPts val="0"/>
              </a:spcAft>
              <a:buFont typeface="Symbol" panose="05050102010706020507" pitchFamily="18" charset="2"/>
              <a:buNone/>
              <a:defRPr/>
            </a:pPr>
            <a:r>
              <a:rPr lang="ru-RU" sz="2800" dirty="0" smtClean="0">
                <a:latin typeface="Times New Roman" panose="02020603050405020304" pitchFamily="18" charset="0"/>
                <a:cs typeface="Times New Roman" panose="02020603050405020304" pitchFamily="18" charset="0"/>
              </a:rPr>
              <a:t>* Развития </a:t>
            </a:r>
            <a:r>
              <a:rPr lang="ru-RU" sz="2800" dirty="0">
                <a:latin typeface="Times New Roman" panose="02020603050405020304" pitchFamily="18" charset="0"/>
                <a:cs typeface="Times New Roman" panose="02020603050405020304" pitchFamily="18" charset="0"/>
              </a:rPr>
              <a:t>мыслительных умений: сравнивать, анализировать, классифицировать, обобщать, абстрагировать, кодировать и декодировать информацию </a:t>
            </a:r>
          </a:p>
          <a:p>
            <a:pPr marL="0" indent="0" fontAlgn="auto">
              <a:lnSpc>
                <a:spcPct val="80000"/>
              </a:lnSpc>
              <a:spcAft>
                <a:spcPts val="0"/>
              </a:spcAft>
              <a:buFont typeface="Symbol" panose="05050102010706020507" pitchFamily="18" charset="2"/>
              <a:buNone/>
              <a:defRPr/>
            </a:pPr>
            <a:r>
              <a:rPr lang="ru-RU" sz="2800" dirty="0" smtClean="0">
                <a:latin typeface="Times New Roman" panose="02020603050405020304" pitchFamily="18" charset="0"/>
                <a:cs typeface="Times New Roman" panose="02020603050405020304" pitchFamily="18" charset="0"/>
              </a:rPr>
              <a:t>* Усвоения </a:t>
            </a:r>
            <a:r>
              <a:rPr lang="ru-RU" sz="2800" dirty="0">
                <a:latin typeface="Times New Roman" panose="02020603050405020304" pitchFamily="18" charset="0"/>
                <a:cs typeface="Times New Roman" panose="02020603050405020304" pitchFamily="18" charset="0"/>
              </a:rPr>
              <a:t>элементарных навыков алгоритмической культуры мышления </a:t>
            </a:r>
          </a:p>
          <a:p>
            <a:pPr marL="0" indent="0" fontAlgn="auto">
              <a:lnSpc>
                <a:spcPct val="80000"/>
              </a:lnSpc>
              <a:spcAft>
                <a:spcPts val="0"/>
              </a:spcAft>
              <a:buFont typeface="Symbol" panose="05050102010706020507" pitchFamily="18" charset="2"/>
              <a:buNone/>
              <a:defRPr/>
            </a:pPr>
            <a:r>
              <a:rPr lang="ru-RU" sz="2800" dirty="0" smtClean="0">
                <a:latin typeface="Times New Roman" panose="02020603050405020304" pitchFamily="18" charset="0"/>
                <a:cs typeface="Times New Roman" panose="02020603050405020304" pitchFamily="18" charset="0"/>
              </a:rPr>
              <a:t>* Развития </a:t>
            </a:r>
            <a:r>
              <a:rPr lang="ru-RU" sz="2800" dirty="0">
                <a:latin typeface="Times New Roman" panose="02020603050405020304" pitchFamily="18" charset="0"/>
                <a:cs typeface="Times New Roman" panose="02020603050405020304" pitchFamily="18" charset="0"/>
              </a:rPr>
              <a:t>познавательных процессов восприятия памяти, внимания, воображения </a:t>
            </a:r>
          </a:p>
          <a:p>
            <a:pPr marL="0" indent="0" fontAlgn="auto">
              <a:lnSpc>
                <a:spcPct val="80000"/>
              </a:lnSpc>
              <a:spcAft>
                <a:spcPts val="0"/>
              </a:spcAft>
              <a:buFont typeface="Symbol" panose="05050102010706020507" pitchFamily="18" charset="2"/>
              <a:buNone/>
              <a:defRPr/>
            </a:pPr>
            <a:r>
              <a:rPr lang="ru-RU" sz="2800" dirty="0" smtClean="0">
                <a:latin typeface="Times New Roman" panose="02020603050405020304" pitchFamily="18" charset="0"/>
                <a:cs typeface="Times New Roman" panose="02020603050405020304" pitchFamily="18" charset="0"/>
              </a:rPr>
              <a:t>* Развития </a:t>
            </a:r>
            <a:r>
              <a:rPr lang="ru-RU" sz="2800" dirty="0">
                <a:latin typeface="Times New Roman" panose="02020603050405020304" pitchFamily="18" charset="0"/>
                <a:cs typeface="Times New Roman" panose="02020603050405020304" pitchFamily="18" charset="0"/>
              </a:rPr>
              <a:t>творческих способностей</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274320" indent="-274320" fontAlgn="auto">
              <a:lnSpc>
                <a:spcPct val="80000"/>
              </a:lnSpc>
              <a:spcAft>
                <a:spcPts val="0"/>
              </a:spcAft>
              <a:defRPr/>
            </a:pPr>
            <a:endParaRPr lang="ru-RU" sz="2800" dirty="0"/>
          </a:p>
        </p:txBody>
      </p:sp>
      <p:sp>
        <p:nvSpPr>
          <p:cNvPr id="12291" name="Rectangle 2"/>
          <p:cNvSpPr>
            <a:spLocks noGrp="1" noChangeArrowheads="1"/>
          </p:cNvSpPr>
          <p:nvPr>
            <p:ph type="title"/>
          </p:nvPr>
        </p:nvSpPr>
        <p:spPr>
          <a:xfrm>
            <a:off x="899592" y="404664"/>
            <a:ext cx="7886700" cy="1325563"/>
          </a:xfrm>
        </p:spPr>
        <p:txBody>
          <a:bodyPr/>
          <a:lstStyle/>
          <a:p>
            <a:r>
              <a:rPr lang="ru-RU" altLang="ru-RU" sz="4000" dirty="0" smtClean="0"/>
              <a:t> </a:t>
            </a:r>
            <a:r>
              <a:rPr lang="ru-RU" altLang="ru-RU" sz="4000" b="1" dirty="0" smtClean="0"/>
              <a:t>ЗАДАЧИ:</a:t>
            </a:r>
          </a:p>
        </p:txBody>
      </p:sp>
    </p:spTree>
    <p:extLst>
      <p:ext uri="{BB962C8B-B14F-4D97-AF65-F5344CB8AC3E}">
        <p14:creationId xmlns:p14="http://schemas.microsoft.com/office/powerpoint/2010/main" val="37212124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0829" y="1052736"/>
            <a:ext cx="7886700" cy="1325563"/>
          </a:xfrm>
        </p:spPr>
        <p:txBody>
          <a:bodyPr>
            <a:normAutofit/>
          </a:bodyPr>
          <a:lstStyle/>
          <a:p>
            <a:pPr algn="ctr"/>
            <a:r>
              <a:rPr lang="ru-RU" sz="2400" dirty="0">
                <a:latin typeface="+mn-lt"/>
              </a:rPr>
              <a:t>Задача «спасателей» (т.е. ваша задача) — подготовить транспорт к выезду в район бедствия. Выложите из блоков </a:t>
            </a:r>
            <a:r>
              <a:rPr lang="ru-RU" sz="2400" dirty="0" err="1">
                <a:latin typeface="+mn-lt"/>
              </a:rPr>
              <a:t>Дьенеша</a:t>
            </a:r>
            <a:r>
              <a:rPr lang="ru-RU" sz="2400" dirty="0">
                <a:latin typeface="+mn-lt"/>
              </a:rPr>
              <a:t> транспорт по схемам</a:t>
            </a:r>
          </a:p>
        </p:txBody>
      </p:sp>
      <p:pic>
        <p:nvPicPr>
          <p:cNvPr id="4" name="Рисунок 3" descr="Мастер класс по изготовлению математической игры"/>
          <p:cNvPicPr/>
          <p:nvPr/>
        </p:nvPicPr>
        <p:blipFill>
          <a:blip r:embed="rId2">
            <a:extLst>
              <a:ext uri="{28A0092B-C50C-407E-A947-70E740481C1C}">
                <a14:useLocalDpi xmlns:a14="http://schemas.microsoft.com/office/drawing/2010/main"/>
              </a:ext>
            </a:extLst>
          </a:blip>
          <a:srcRect/>
          <a:stretch>
            <a:fillRect/>
          </a:stretch>
        </p:blipFill>
        <p:spPr bwMode="auto">
          <a:xfrm>
            <a:off x="396783" y="2708920"/>
            <a:ext cx="4207396" cy="3000294"/>
          </a:xfrm>
          <a:prstGeom prst="rect">
            <a:avLst/>
          </a:prstGeom>
          <a:noFill/>
          <a:ln>
            <a:noFill/>
          </a:ln>
        </p:spPr>
      </p:pic>
      <p:pic>
        <p:nvPicPr>
          <p:cNvPr id="5" name="Рисунок 4" descr="Мастер класс по блоку дьенеша"/>
          <p:cNvPicPr/>
          <p:nvPr/>
        </p:nvPicPr>
        <p:blipFill>
          <a:blip r:embed="rId3">
            <a:extLst>
              <a:ext uri="{28A0092B-C50C-407E-A947-70E740481C1C}">
                <a14:useLocalDpi xmlns:a14="http://schemas.microsoft.com/office/drawing/2010/main"/>
              </a:ext>
            </a:extLst>
          </a:blip>
          <a:srcRect/>
          <a:stretch>
            <a:fillRect/>
          </a:stretch>
        </p:blipFill>
        <p:spPr bwMode="auto">
          <a:xfrm>
            <a:off x="4759912" y="2708920"/>
            <a:ext cx="4135388" cy="3000294"/>
          </a:xfrm>
          <a:prstGeom prst="rect">
            <a:avLst/>
          </a:prstGeom>
          <a:noFill/>
          <a:ln>
            <a:noFill/>
          </a:ln>
        </p:spPr>
      </p:pic>
    </p:spTree>
    <p:extLst>
      <p:ext uri="{BB962C8B-B14F-4D97-AF65-F5344CB8AC3E}">
        <p14:creationId xmlns:p14="http://schemas.microsoft.com/office/powerpoint/2010/main" val="3523422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астеркая ума для дошкольников"/>
          <p:cNvPicPr/>
          <p:nvPr/>
        </p:nvPicPr>
        <p:blipFill>
          <a:blip r:embed="rId2">
            <a:extLst>
              <a:ext uri="{28A0092B-C50C-407E-A947-70E740481C1C}">
                <a14:useLocalDpi xmlns:a14="http://schemas.microsoft.com/office/drawing/2010/main"/>
              </a:ext>
            </a:extLst>
          </a:blip>
          <a:srcRect/>
          <a:stretch>
            <a:fillRect/>
          </a:stretch>
        </p:blipFill>
        <p:spPr bwMode="auto">
          <a:xfrm>
            <a:off x="151672" y="188640"/>
            <a:ext cx="4924384" cy="3457575"/>
          </a:xfrm>
          <a:prstGeom prst="rect">
            <a:avLst/>
          </a:prstGeom>
          <a:noFill/>
          <a:ln>
            <a:noFill/>
          </a:ln>
        </p:spPr>
      </p:pic>
      <p:pic>
        <p:nvPicPr>
          <p:cNvPr id="5" name="Рисунок 4" descr="Логика для дошкольников"/>
          <p:cNvPicPr/>
          <p:nvPr/>
        </p:nvPicPr>
        <p:blipFill>
          <a:blip r:embed="rId3">
            <a:extLst>
              <a:ext uri="{28A0092B-C50C-407E-A947-70E740481C1C}">
                <a14:useLocalDpi xmlns:a14="http://schemas.microsoft.com/office/drawing/2010/main"/>
              </a:ext>
            </a:extLst>
          </a:blip>
          <a:srcRect/>
          <a:stretch>
            <a:fillRect/>
          </a:stretch>
        </p:blipFill>
        <p:spPr bwMode="auto">
          <a:xfrm>
            <a:off x="3851920" y="3397099"/>
            <a:ext cx="5143500" cy="3086100"/>
          </a:xfrm>
          <a:prstGeom prst="rect">
            <a:avLst/>
          </a:prstGeom>
          <a:noFill/>
          <a:ln>
            <a:noFill/>
          </a:ln>
        </p:spPr>
      </p:pic>
    </p:spTree>
    <p:extLst>
      <p:ext uri="{BB962C8B-B14F-4D97-AF65-F5344CB8AC3E}">
        <p14:creationId xmlns:p14="http://schemas.microsoft.com/office/powerpoint/2010/main" val="1997270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839738"/>
          </a:xfrm>
        </p:spPr>
        <p:txBody>
          <a:bodyPr>
            <a:noAutofit/>
          </a:bodyPr>
          <a:lstStyle/>
          <a:p>
            <a:pPr algn="ctr"/>
            <a:r>
              <a:rPr lang="ru-RU" sz="2400" dirty="0">
                <a:latin typeface="+mn-lt"/>
              </a:rPr>
              <a:t>Теперь вам необходимо доставить «ценные грузы» (блоки) из г. </a:t>
            </a:r>
            <a:r>
              <a:rPr lang="ru-RU" sz="2400" dirty="0" smtClean="0">
                <a:latin typeface="+mn-lt"/>
              </a:rPr>
              <a:t>Ярославля </a:t>
            </a:r>
            <a:r>
              <a:rPr lang="ru-RU" sz="2400" dirty="0">
                <a:latin typeface="+mn-lt"/>
              </a:rPr>
              <a:t>в г. </a:t>
            </a:r>
            <a:r>
              <a:rPr lang="ru-RU" sz="2400" dirty="0" smtClean="0">
                <a:latin typeface="+mn-lt"/>
              </a:rPr>
              <a:t>Курск. </a:t>
            </a:r>
            <a:r>
              <a:rPr lang="ru-RU" sz="2400" dirty="0">
                <a:latin typeface="+mn-lt"/>
              </a:rPr>
              <a:t>В пути с «грузами» происходят изменения. Например, если груз был большой, то может стать маленьким. </a:t>
            </a:r>
          </a:p>
        </p:txBody>
      </p:sp>
      <p:pic>
        <p:nvPicPr>
          <p:cNvPr id="4" name="Рисунок 3" descr="Мастер класс по математике в доу"/>
          <p:cNvPicPr/>
          <p:nvPr/>
        </p:nvPicPr>
        <p:blipFill>
          <a:blip r:embed="rId2">
            <a:extLst>
              <a:ext uri="{28A0092B-C50C-407E-A947-70E740481C1C}">
                <a14:useLocalDpi xmlns:a14="http://schemas.microsoft.com/office/drawing/2010/main"/>
              </a:ext>
            </a:extLst>
          </a:blip>
          <a:srcRect/>
          <a:stretch>
            <a:fillRect/>
          </a:stretch>
        </p:blipFill>
        <p:spPr bwMode="auto">
          <a:xfrm>
            <a:off x="2000250" y="2132856"/>
            <a:ext cx="5596086" cy="2067669"/>
          </a:xfrm>
          <a:prstGeom prst="rect">
            <a:avLst/>
          </a:prstGeom>
          <a:noFill/>
          <a:ln>
            <a:noFill/>
          </a:ln>
        </p:spPr>
      </p:pic>
      <p:pic>
        <p:nvPicPr>
          <p:cNvPr id="5" name="Рисунок 4" descr="Презентация мастер класс в детском саду"/>
          <p:cNvPicPr/>
          <p:nvPr/>
        </p:nvPicPr>
        <p:blipFill>
          <a:blip r:embed="rId3">
            <a:extLst>
              <a:ext uri="{28A0092B-C50C-407E-A947-70E740481C1C}">
                <a14:useLocalDpi xmlns:a14="http://schemas.microsoft.com/office/drawing/2010/main"/>
              </a:ext>
            </a:extLst>
          </a:blip>
          <a:srcRect/>
          <a:stretch>
            <a:fillRect/>
          </a:stretch>
        </p:blipFill>
        <p:spPr bwMode="auto">
          <a:xfrm>
            <a:off x="2000250" y="4221739"/>
            <a:ext cx="5596085" cy="1511517"/>
          </a:xfrm>
          <a:prstGeom prst="rect">
            <a:avLst/>
          </a:prstGeom>
          <a:noFill/>
          <a:ln>
            <a:noFill/>
          </a:ln>
        </p:spPr>
      </p:pic>
    </p:spTree>
    <p:extLst>
      <p:ext uri="{BB962C8B-B14F-4D97-AF65-F5344CB8AC3E}">
        <p14:creationId xmlns:p14="http://schemas.microsoft.com/office/powerpoint/2010/main" val="1645737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Математические блоки дьен"/>
          <p:cNvPicPr/>
          <p:nvPr/>
        </p:nvPicPr>
        <p:blipFill>
          <a:blip r:embed="rId2">
            <a:extLst>
              <a:ext uri="{28A0092B-C50C-407E-A947-70E740481C1C}">
                <a14:useLocalDpi xmlns:a14="http://schemas.microsoft.com/office/drawing/2010/main"/>
              </a:ext>
            </a:extLst>
          </a:blip>
          <a:srcRect/>
          <a:stretch>
            <a:fillRect/>
          </a:stretch>
        </p:blipFill>
        <p:spPr bwMode="auto">
          <a:xfrm>
            <a:off x="2135882" y="689573"/>
            <a:ext cx="5143500" cy="1543050"/>
          </a:xfrm>
          <a:prstGeom prst="rect">
            <a:avLst/>
          </a:prstGeom>
          <a:noFill/>
          <a:ln>
            <a:noFill/>
          </a:ln>
        </p:spPr>
      </p:pic>
      <p:pic>
        <p:nvPicPr>
          <p:cNvPr id="5" name="Рисунок 4" descr="Мастер класс по математике воспитатель года"/>
          <p:cNvPicPr/>
          <p:nvPr/>
        </p:nvPicPr>
        <p:blipFill>
          <a:blip r:embed="rId3">
            <a:extLst>
              <a:ext uri="{28A0092B-C50C-407E-A947-70E740481C1C}">
                <a14:useLocalDpi xmlns:a14="http://schemas.microsoft.com/office/drawing/2010/main"/>
              </a:ext>
            </a:extLst>
          </a:blip>
          <a:srcRect/>
          <a:stretch>
            <a:fillRect/>
          </a:stretch>
        </p:blipFill>
        <p:spPr bwMode="auto">
          <a:xfrm>
            <a:off x="2152650" y="2235746"/>
            <a:ext cx="5143500" cy="1314450"/>
          </a:xfrm>
          <a:prstGeom prst="rect">
            <a:avLst/>
          </a:prstGeom>
          <a:noFill/>
          <a:ln>
            <a:noFill/>
          </a:ln>
        </p:spPr>
      </p:pic>
      <p:pic>
        <p:nvPicPr>
          <p:cNvPr id="6" name="Рисунок 5" descr="Логико математические игры для дошкольников"/>
          <p:cNvPicPr/>
          <p:nvPr/>
        </p:nvPicPr>
        <p:blipFill>
          <a:blip r:embed="rId2">
            <a:extLst>
              <a:ext uri="{28A0092B-C50C-407E-A947-70E740481C1C}">
                <a14:useLocalDpi xmlns:a14="http://schemas.microsoft.com/office/drawing/2010/main"/>
              </a:ext>
            </a:extLst>
          </a:blip>
          <a:srcRect/>
          <a:stretch>
            <a:fillRect/>
          </a:stretch>
        </p:blipFill>
        <p:spPr bwMode="auto">
          <a:xfrm>
            <a:off x="2152650" y="3550196"/>
            <a:ext cx="5143500" cy="1543050"/>
          </a:xfrm>
          <a:prstGeom prst="rect">
            <a:avLst/>
          </a:prstGeom>
          <a:noFill/>
          <a:ln>
            <a:noFill/>
          </a:ln>
        </p:spPr>
      </p:pic>
      <p:pic>
        <p:nvPicPr>
          <p:cNvPr id="7" name="Рисунок 6" descr="Конспект режимного момента в подготовительной группе"/>
          <p:cNvPicPr/>
          <p:nvPr/>
        </p:nvPicPr>
        <p:blipFill>
          <a:blip r:embed="rId4">
            <a:extLst>
              <a:ext uri="{28A0092B-C50C-407E-A947-70E740481C1C}">
                <a14:useLocalDpi xmlns:a14="http://schemas.microsoft.com/office/drawing/2010/main"/>
              </a:ext>
            </a:extLst>
          </a:blip>
          <a:srcRect/>
          <a:stretch>
            <a:fillRect/>
          </a:stretch>
        </p:blipFill>
        <p:spPr bwMode="auto">
          <a:xfrm>
            <a:off x="2152650" y="5157192"/>
            <a:ext cx="5143500" cy="1371600"/>
          </a:xfrm>
          <a:prstGeom prst="rect">
            <a:avLst/>
          </a:prstGeom>
          <a:noFill/>
          <a:ln>
            <a:noFill/>
          </a:ln>
        </p:spPr>
      </p:pic>
    </p:spTree>
    <p:extLst>
      <p:ext uri="{BB962C8B-B14F-4D97-AF65-F5344CB8AC3E}">
        <p14:creationId xmlns:p14="http://schemas.microsoft.com/office/powerpoint/2010/main" val="213569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983754"/>
          </a:xfrm>
        </p:spPr>
        <p:txBody>
          <a:bodyPr>
            <a:noAutofit/>
          </a:bodyPr>
          <a:lstStyle/>
          <a:p>
            <a:pPr algn="ctr"/>
            <a:r>
              <a:rPr lang="ru-RU" sz="2400" dirty="0">
                <a:latin typeface="+mn-lt"/>
              </a:rPr>
              <a:t>Следующая задача «спасателей» доставить «ценный груз» с продовольствием в один из районов пострадавшего от наводнения. Перед вами карта. Проложите путь своими блоками, избегая «клеток ловушек», следуя указаниям знаков- символов, которые могут запретить проход определённых символов </a:t>
            </a:r>
          </a:p>
        </p:txBody>
      </p:sp>
      <p:pic>
        <p:nvPicPr>
          <p:cNvPr id="4" name="Рисунок 3" descr="Мастер класс автор жолобова Светлана Викторовна"/>
          <p:cNvPicPr/>
          <p:nvPr/>
        </p:nvPicPr>
        <p:blipFill>
          <a:blip r:embed="rId2">
            <a:extLst>
              <a:ext uri="{28A0092B-C50C-407E-A947-70E740481C1C}">
                <a14:useLocalDpi xmlns:a14="http://schemas.microsoft.com/office/drawing/2010/main"/>
              </a:ext>
            </a:extLst>
          </a:blip>
          <a:srcRect/>
          <a:stretch>
            <a:fillRect/>
          </a:stretch>
        </p:blipFill>
        <p:spPr bwMode="auto">
          <a:xfrm>
            <a:off x="2195735" y="2465592"/>
            <a:ext cx="4758313" cy="2763608"/>
          </a:xfrm>
          <a:prstGeom prst="rect">
            <a:avLst/>
          </a:prstGeom>
          <a:noFill/>
          <a:ln>
            <a:noFill/>
          </a:ln>
        </p:spPr>
      </p:pic>
      <p:sp>
        <p:nvSpPr>
          <p:cNvPr id="5" name="TextBox 4"/>
          <p:cNvSpPr txBox="1"/>
          <p:nvPr/>
        </p:nvSpPr>
        <p:spPr>
          <a:xfrm>
            <a:off x="1478547" y="5575774"/>
            <a:ext cx="6192688" cy="1200329"/>
          </a:xfrm>
          <a:prstGeom prst="rect">
            <a:avLst/>
          </a:prstGeom>
          <a:noFill/>
        </p:spPr>
        <p:txBody>
          <a:bodyPr wrap="square" rtlCol="0">
            <a:spAutoFit/>
          </a:bodyPr>
          <a:lstStyle/>
          <a:p>
            <a:pPr algn="ctr"/>
            <a:r>
              <a:rPr lang="ru-RU" sz="2400" dirty="0"/>
              <a:t>Вы успешно прошли испытания и можете достойно носить звание «Спасатели».</a:t>
            </a:r>
          </a:p>
          <a:p>
            <a:pPr algn="ctr"/>
            <a:endParaRPr lang="ru-RU" sz="2400" dirty="0"/>
          </a:p>
        </p:txBody>
      </p:sp>
    </p:spTree>
    <p:extLst>
      <p:ext uri="{BB962C8B-B14F-4D97-AF65-F5344CB8AC3E}">
        <p14:creationId xmlns:p14="http://schemas.microsoft.com/office/powerpoint/2010/main" val="954593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6"/>
            <a:ext cx="7886700" cy="6232226"/>
          </a:xfrm>
        </p:spPr>
        <p:txBody>
          <a:bodyPr>
            <a:noAutofit/>
          </a:bodyPr>
          <a:lstStyle/>
          <a:p>
            <a:r>
              <a:rPr lang="ru-RU" sz="2400" dirty="0">
                <a:latin typeface="+mn-lt"/>
              </a:rPr>
              <a:t>Работу с логическими блоками можно проводить во всех сферах деятельности:</a:t>
            </a:r>
            <a:br>
              <a:rPr lang="ru-RU" sz="2400" dirty="0">
                <a:latin typeface="+mn-lt"/>
              </a:rPr>
            </a:br>
            <a:r>
              <a:rPr lang="ru-RU" sz="2400" dirty="0">
                <a:latin typeface="+mn-lt"/>
              </a:rPr>
              <a:t>а) в подвижных играх (предметные ориентиры, обозначение домиков, дорожек, лабиринтов);</a:t>
            </a:r>
            <a:br>
              <a:rPr lang="ru-RU" sz="2400" dirty="0">
                <a:latin typeface="+mn-lt"/>
              </a:rPr>
            </a:br>
            <a:r>
              <a:rPr lang="ru-RU" sz="2400" dirty="0">
                <a:latin typeface="+mn-lt"/>
              </a:rPr>
              <a:t>б) как настольно-печатные (изготовить карты к играм «Рассели жильцов», «Какой фигуры не хватает», «Найди место фигуре», «Головоломки»);</a:t>
            </a:r>
            <a:br>
              <a:rPr lang="ru-RU" sz="2400" dirty="0">
                <a:latin typeface="+mn-lt"/>
              </a:rPr>
            </a:br>
            <a:r>
              <a:rPr lang="ru-RU" sz="2400" dirty="0">
                <a:latin typeface="+mn-lt"/>
              </a:rPr>
              <a:t>в) в сюжетно-ролевых играх: « Магазин» (деньги обозначаются блоками, цены на товар обозначаются кодовыми карточками). «Почта» (адрес на посылке, письме, открытке обозначается блоками, адрес на домике обозначается кодовыми карточками). Аналогично: «Поезд» (билеты, места).</a:t>
            </a:r>
            <a:br>
              <a:rPr lang="ru-RU" sz="2400" dirty="0">
                <a:latin typeface="+mn-lt"/>
              </a:rPr>
            </a:br>
            <a:r>
              <a:rPr lang="ru-RU" sz="2400" dirty="0">
                <a:latin typeface="+mn-lt"/>
              </a:rPr>
              <a:t>Вариативность игр с блоками обеспечивает возможность использования их практически в любой режимный момент. А так же позволяют реализовать индивидуальный подход за счет усложнения или упрощения заданий (использование 1,2,3 или 4 признаков одновременно).</a:t>
            </a:r>
            <a:br>
              <a:rPr lang="ru-RU" sz="2400" dirty="0">
                <a:latin typeface="+mn-lt"/>
              </a:rPr>
            </a:br>
            <a:endParaRPr lang="ru-RU" sz="2400" dirty="0">
              <a:latin typeface="+mn-lt"/>
            </a:endParaRPr>
          </a:p>
        </p:txBody>
      </p:sp>
    </p:spTree>
    <p:extLst>
      <p:ext uri="{BB962C8B-B14F-4D97-AF65-F5344CB8AC3E}">
        <p14:creationId xmlns:p14="http://schemas.microsoft.com/office/powerpoint/2010/main" val="416884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060848"/>
            <a:ext cx="7886700" cy="1325563"/>
          </a:xfrm>
        </p:spPr>
        <p:txBody>
          <a:bodyPr>
            <a:normAutofit/>
          </a:bodyPr>
          <a:lstStyle/>
          <a:p>
            <a:pPr algn="ctr"/>
            <a:r>
              <a:rPr lang="ru-RU" sz="5400" dirty="0" smtClean="0"/>
              <a:t>Спасибо за внимание!</a:t>
            </a:r>
            <a:endParaRPr lang="ru-RU" sz="5400" dirty="0"/>
          </a:p>
        </p:txBody>
      </p:sp>
    </p:spTree>
    <p:extLst>
      <p:ext uri="{BB962C8B-B14F-4D97-AF65-F5344CB8AC3E}">
        <p14:creationId xmlns:p14="http://schemas.microsoft.com/office/powerpoint/2010/main" val="2242254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96752"/>
            <a:ext cx="5743550" cy="759617"/>
          </a:xfrm>
        </p:spPr>
        <p:txBody>
          <a:bodyPr>
            <a:normAutofit fontScale="90000"/>
          </a:bodyPr>
          <a:lstStyle/>
          <a:p>
            <a:pPr algn="ctr"/>
            <a:r>
              <a:rPr lang="ru-RU" dirty="0"/>
              <a:t>Литература.</a:t>
            </a:r>
            <a:br>
              <a:rPr lang="ru-RU" dirty="0"/>
            </a:br>
            <a:endParaRPr lang="ru-RU" dirty="0"/>
          </a:p>
        </p:txBody>
      </p:sp>
      <p:sp>
        <p:nvSpPr>
          <p:cNvPr id="3" name="Объект 2"/>
          <p:cNvSpPr>
            <a:spLocks noGrp="1"/>
          </p:cNvSpPr>
          <p:nvPr>
            <p:ph idx="1"/>
          </p:nvPr>
        </p:nvSpPr>
        <p:spPr>
          <a:xfrm>
            <a:off x="683568" y="1844824"/>
            <a:ext cx="7886700" cy="4351338"/>
          </a:xfrm>
        </p:spPr>
        <p:txBody>
          <a:bodyPr>
            <a:normAutofit lnSpcReduction="10000"/>
          </a:bodyPr>
          <a:lstStyle/>
          <a:p>
            <a:r>
              <a:rPr lang="ru-RU" sz="2400" dirty="0"/>
              <a:t>Формирование элементарных математических представлений у дошкольников</a:t>
            </a:r>
            <a:r>
              <a:rPr lang="ru-RU" sz="2400" dirty="0" smtClean="0"/>
              <a:t>. (</a:t>
            </a:r>
            <a:r>
              <a:rPr lang="ru-RU" sz="2400" dirty="0"/>
              <a:t>Под ред. А.А. </a:t>
            </a:r>
            <a:r>
              <a:rPr lang="ru-RU" sz="2400" dirty="0" err="1"/>
              <a:t>Столярова</a:t>
            </a:r>
            <a:r>
              <a:rPr lang="ru-RU" sz="2400" dirty="0"/>
              <a:t>. М., «Просвещение» 1998 г</a:t>
            </a:r>
            <a:r>
              <a:rPr lang="ru-RU" sz="2400" dirty="0" smtClean="0"/>
              <a:t>.)</a:t>
            </a:r>
          </a:p>
          <a:p>
            <a:r>
              <a:rPr lang="ru-RU" sz="2400" dirty="0" smtClean="0"/>
              <a:t>«Давайте вместе поиграем» Комплект игр с блоками </a:t>
            </a:r>
            <a:r>
              <a:rPr lang="ru-RU" sz="2400" dirty="0" err="1" smtClean="0"/>
              <a:t>Дьенеша</a:t>
            </a:r>
            <a:r>
              <a:rPr lang="ru-RU" sz="2400" dirty="0" smtClean="0"/>
              <a:t>. (Под ред. Б.Б. </a:t>
            </a:r>
            <a:r>
              <a:rPr lang="ru-RU" sz="2400" dirty="0" err="1" smtClean="0"/>
              <a:t>Финкельштейн</a:t>
            </a:r>
            <a:r>
              <a:rPr lang="ru-RU" sz="2400" dirty="0" smtClean="0"/>
              <a:t>. </a:t>
            </a:r>
            <a:r>
              <a:rPr lang="ru-RU" sz="2400" dirty="0" err="1" smtClean="0"/>
              <a:t>Санк</a:t>
            </a:r>
            <a:r>
              <a:rPr lang="ru-RU" sz="2400" dirty="0" smtClean="0"/>
              <a:t>-Петербург. ООО «Корвет» 2001 г.)</a:t>
            </a:r>
            <a:endParaRPr lang="ru-RU" sz="2400" dirty="0"/>
          </a:p>
          <a:p>
            <a:r>
              <a:rPr lang="ru-RU" sz="2400" dirty="0" smtClean="0"/>
              <a:t>Формирование умения решать логические задачи в старшем дошкольном возрасте. Носова Е.А. 1990 г.</a:t>
            </a:r>
          </a:p>
          <a:p>
            <a:r>
              <a:rPr lang="ru-RU" sz="2400" dirty="0" smtClean="0"/>
              <a:t>Методические советы по использованию дидактических игр с блоками </a:t>
            </a:r>
            <a:r>
              <a:rPr lang="ru-RU" sz="2400" dirty="0" err="1" smtClean="0"/>
              <a:t>Дьенеша</a:t>
            </a:r>
            <a:r>
              <a:rPr lang="ru-RU" sz="2400" dirty="0" smtClean="0"/>
              <a:t> и логическими фигурами. ( </a:t>
            </a:r>
            <a:r>
              <a:rPr lang="ru-RU" sz="2400" dirty="0"/>
              <a:t>Под ред. Б.Б. </a:t>
            </a:r>
            <a:r>
              <a:rPr lang="ru-RU" sz="2400" dirty="0" err="1"/>
              <a:t>Финкельштейн</a:t>
            </a:r>
            <a:r>
              <a:rPr lang="ru-RU" sz="2400" dirty="0"/>
              <a:t>. </a:t>
            </a:r>
            <a:r>
              <a:rPr lang="ru-RU" sz="2400" dirty="0" err="1"/>
              <a:t>Санк</a:t>
            </a:r>
            <a:r>
              <a:rPr lang="ru-RU" sz="2400" dirty="0"/>
              <a:t>-Петербург. ООО «Корвет» 2001 г.)</a:t>
            </a:r>
          </a:p>
          <a:p>
            <a:endParaRPr lang="ru-RU" sz="2400" dirty="0"/>
          </a:p>
        </p:txBody>
      </p:sp>
    </p:spTree>
    <p:extLst>
      <p:ext uri="{BB962C8B-B14F-4D97-AF65-F5344CB8AC3E}">
        <p14:creationId xmlns:p14="http://schemas.microsoft.com/office/powerpoint/2010/main" val="129739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2808312"/>
          </a:xfrm>
        </p:spPr>
        <p:txBody>
          <a:bodyPr>
            <a:noAutofit/>
          </a:bodyPr>
          <a:lstStyle/>
          <a:p>
            <a:pPr algn="just"/>
            <a:r>
              <a:rPr lang="ru-RU" sz="2600" dirty="0" smtClean="0">
                <a:solidFill>
                  <a:schemeClr val="tx1"/>
                </a:solidFill>
                <a:latin typeface="Times New Roman" panose="02020603050405020304" pitchFamily="18" charset="0"/>
                <a:cs typeface="Times New Roman" panose="02020603050405020304" pitchFamily="18" charset="0"/>
              </a:rPr>
              <a:t>В набор входят 48 фигур, которые отличаются по цвету, форме, размеру, толщине. Нет ни одной повторяющейся детали. Каждая имеет свой уникальный набор свойств. С блоками </a:t>
            </a:r>
            <a:r>
              <a:rPr lang="ru-RU" sz="2600" dirty="0" err="1" smtClean="0">
                <a:solidFill>
                  <a:schemeClr val="tx1"/>
                </a:solidFill>
                <a:latin typeface="Times New Roman" panose="02020603050405020304" pitchFamily="18" charset="0"/>
                <a:cs typeface="Times New Roman" panose="02020603050405020304" pitchFamily="18" charset="0"/>
              </a:rPr>
              <a:t>Дьенеша</a:t>
            </a:r>
            <a:r>
              <a:rPr lang="ru-RU" sz="2600" dirty="0" smtClean="0">
                <a:solidFill>
                  <a:schemeClr val="tx1"/>
                </a:solidFill>
                <a:latin typeface="Times New Roman" panose="02020603050405020304" pitchFamily="18" charset="0"/>
                <a:cs typeface="Times New Roman" panose="02020603050405020304" pitchFamily="18" charset="0"/>
              </a:rPr>
              <a:t> можно выполнять самые различные задачи на классификацию и сортировку, а на плоскости можно складывать силуэты узнаваемых предметов.</a:t>
            </a:r>
            <a:endParaRPr lang="ru-RU" sz="2600"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19672" y="2780928"/>
            <a:ext cx="6096000" cy="3838575"/>
          </a:xfrm>
        </p:spPr>
      </p:pic>
    </p:spTree>
    <p:extLst>
      <p:ext uri="{BB962C8B-B14F-4D97-AF65-F5344CB8AC3E}">
        <p14:creationId xmlns:p14="http://schemas.microsoft.com/office/powerpoint/2010/main" val="2801710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052736"/>
            <a:ext cx="7886700" cy="1047650"/>
          </a:xfrm>
        </p:spPr>
        <p:txBody>
          <a:bodyPr>
            <a:normAutofit/>
          </a:bodyPr>
          <a:lstStyle/>
          <a:p>
            <a:pPr algn="ctr"/>
            <a:r>
              <a:rPr lang="ru-RU" sz="2000" dirty="0" smtClean="0">
                <a:latin typeface="+mn-lt"/>
              </a:rPr>
              <a:t>Начинать можно в 2-3 года. Для самых маленьких подойдут элементарные задания на выбор. </a:t>
            </a:r>
            <a:endParaRPr lang="ru-RU" sz="2000" dirty="0">
              <a:latin typeface="+mn-lt"/>
            </a:endParaRPr>
          </a:p>
        </p:txBody>
      </p:sp>
      <p:pic>
        <p:nvPicPr>
          <p:cNvPr id="4" name="Объект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95536" y="2869775"/>
            <a:ext cx="3960440" cy="2970330"/>
          </a:xfrm>
        </p:spPr>
      </p:pic>
      <p:pic>
        <p:nvPicPr>
          <p:cNvPr id="5" name="Рисунок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2834533"/>
            <a:ext cx="4007429" cy="3005572"/>
          </a:xfrm>
          <a:prstGeom prst="rect">
            <a:avLst/>
          </a:prstGeom>
        </p:spPr>
      </p:pic>
      <p:sp>
        <p:nvSpPr>
          <p:cNvPr id="6" name="TextBox 5"/>
          <p:cNvSpPr txBox="1"/>
          <p:nvPr/>
        </p:nvSpPr>
        <p:spPr>
          <a:xfrm>
            <a:off x="1187624" y="2195572"/>
            <a:ext cx="7172028" cy="369332"/>
          </a:xfrm>
          <a:prstGeom prst="rect">
            <a:avLst/>
          </a:prstGeom>
          <a:noFill/>
        </p:spPr>
        <p:txBody>
          <a:bodyPr wrap="none" rtlCol="0">
            <a:spAutoFit/>
          </a:bodyPr>
          <a:lstStyle/>
          <a:p>
            <a:r>
              <a:rPr lang="ru-RU" dirty="0" smtClean="0"/>
              <a:t>Выбери все красные блоки                                Выбери все круглые блоки</a:t>
            </a:r>
            <a:endParaRPr lang="ru-RU" dirty="0"/>
          </a:p>
        </p:txBody>
      </p:sp>
    </p:spTree>
    <p:extLst>
      <p:ext uri="{BB962C8B-B14F-4D97-AF65-F5344CB8AC3E}">
        <p14:creationId xmlns:p14="http://schemas.microsoft.com/office/powerpoint/2010/main" val="311436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3851275" y="2000250"/>
            <a:ext cx="4806950" cy="4524375"/>
          </a:xfrm>
        </p:spPr>
        <p:txBody>
          <a:bodyPr/>
          <a:lstStyle/>
          <a:p>
            <a:r>
              <a:rPr lang="ru-RU" altLang="ru-RU" sz="2400" dirty="0" smtClean="0">
                <a:solidFill>
                  <a:srgbClr val="C00000"/>
                </a:solidFill>
                <a:latin typeface="Times New Roman" panose="02020603050405020304" pitchFamily="18" charset="0"/>
                <a:ea typeface="BatangChe"/>
                <a:cs typeface="Times New Roman" panose="02020603050405020304" pitchFamily="18" charset="0"/>
              </a:rPr>
              <a:t>Предназначены для детей от 3 лет </a:t>
            </a:r>
          </a:p>
        </p:txBody>
      </p:sp>
      <p:pic>
        <p:nvPicPr>
          <p:cNvPr id="15362" name="Picture 2" descr="http://shkola7gnomov.ru/upload/iblock/0d2/0d2460ac18046b69ddf02803395329b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20938"/>
            <a:ext cx="38100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44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08720"/>
            <a:ext cx="4104456" cy="2160239"/>
          </a:xfrm>
        </p:spPr>
        <p:txBody>
          <a:bodyPr>
            <a:noAutofit/>
          </a:bodyPr>
          <a:lstStyle/>
          <a:p>
            <a:pPr>
              <a:lnSpc>
                <a:spcPct val="100000"/>
              </a:lnSpc>
            </a:pPr>
            <a:r>
              <a:rPr lang="ru-RU" sz="2400" dirty="0" smtClean="0">
                <a:latin typeface="+mn-lt"/>
              </a:rPr>
              <a:t>Можно использовать альбомы (для каждого возраста свои).</a:t>
            </a:r>
            <a:br>
              <a:rPr lang="ru-RU" sz="2400" dirty="0" smtClean="0">
                <a:latin typeface="+mn-lt"/>
              </a:rPr>
            </a:br>
            <a:r>
              <a:rPr lang="ru-RU" sz="2400" dirty="0" smtClean="0">
                <a:latin typeface="+mn-lt"/>
              </a:rPr>
              <a:t>Первый так и называется «Блоки </a:t>
            </a:r>
            <a:r>
              <a:rPr lang="ru-RU" sz="2400" dirty="0" err="1" smtClean="0">
                <a:latin typeface="+mn-lt"/>
              </a:rPr>
              <a:t>Дьенеша</a:t>
            </a:r>
            <a:r>
              <a:rPr lang="ru-RU" sz="2400" dirty="0" smtClean="0">
                <a:latin typeface="+mn-lt"/>
              </a:rPr>
              <a:t> для самых </a:t>
            </a:r>
            <a:r>
              <a:rPr lang="ru-RU" sz="2400" dirty="0">
                <a:latin typeface="+mn-lt"/>
              </a:rPr>
              <a:t>м</a:t>
            </a:r>
            <a:r>
              <a:rPr lang="ru-RU" sz="2400" dirty="0" smtClean="0">
                <a:latin typeface="+mn-lt"/>
              </a:rPr>
              <a:t>аленьких»</a:t>
            </a:r>
            <a:endParaRPr lang="ru-RU" sz="2400" dirty="0">
              <a:latin typeface="+mn-lt"/>
            </a:endParaRPr>
          </a:p>
        </p:txBody>
      </p:sp>
      <p:pic>
        <p:nvPicPr>
          <p:cNvPr id="4" name="Picture 3" descr="C:\Documents and Settings\Татьяна\Рабочий стол\для работы\МО\albom-k-blokam-denesha-dlja-samyh-malenkih-2-3-goda800x800q80.v1292297128.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23528" y="3140968"/>
            <a:ext cx="4391977" cy="3096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C:\Documents and Settings\Татьяна\Рабочий стол\для работы\МО\albom_42_fu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4914" y="3933056"/>
            <a:ext cx="3260353" cy="23307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25187" y="1484784"/>
            <a:ext cx="3280079" cy="2304255"/>
          </a:xfrm>
          <a:prstGeom prst="rect">
            <a:avLst/>
          </a:prstGeom>
        </p:spPr>
      </p:pic>
    </p:spTree>
    <p:extLst>
      <p:ext uri="{BB962C8B-B14F-4D97-AF65-F5344CB8AC3E}">
        <p14:creationId xmlns:p14="http://schemas.microsoft.com/office/powerpoint/2010/main" val="2131267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Татьяна\Рабочий стол\для работы\МО\855-1346-thickbo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844675"/>
            <a:ext cx="3790950" cy="2695575"/>
          </a:xfrm>
          <a:ln>
            <a:solidFill>
              <a:schemeClr val="tx1"/>
            </a:solidFill>
            <a:miter lim="800000"/>
            <a:headEnd/>
            <a:tailEnd/>
          </a:ln>
        </p:spPr>
      </p:pic>
      <p:sp>
        <p:nvSpPr>
          <p:cNvPr id="22531" name="Rectangle 2"/>
          <p:cNvSpPr>
            <a:spLocks noGrp="1" noRot="1" noChangeArrowheads="1"/>
          </p:cNvSpPr>
          <p:nvPr>
            <p:ph type="title"/>
          </p:nvPr>
        </p:nvSpPr>
        <p:spPr/>
        <p:txBody>
          <a:bodyPr/>
          <a:lstStyle/>
          <a:p>
            <a:r>
              <a:rPr lang="ru-RU" altLang="ru-RU" sz="4000" dirty="0" smtClean="0">
                <a:latin typeface="Bookman Old Style" panose="02050604050505020204" pitchFamily="18" charset="0"/>
              </a:rPr>
              <a:t>Варианты </a:t>
            </a:r>
            <a:r>
              <a:rPr lang="ru-RU" altLang="ru-RU" sz="4000" dirty="0" smtClean="0">
                <a:latin typeface="Bookman Old Style" panose="02050604050505020204" pitchFamily="18" charset="0"/>
              </a:rPr>
              <a:t>игр для детей 3-4 года</a:t>
            </a:r>
            <a:endParaRPr lang="ru-RU" altLang="ru-RU" sz="4000" dirty="0" smtClean="0">
              <a:latin typeface="Bookman Old Style" panose="02050604050505020204" pitchFamily="18" charset="0"/>
            </a:endParaRPr>
          </a:p>
        </p:txBody>
      </p:sp>
      <p:pic>
        <p:nvPicPr>
          <p:cNvPr id="26627" name="Picture 3" descr="C:\Documents and Settings\Татьяна\Рабочий стол\для работы\МО\809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284538"/>
            <a:ext cx="4060825" cy="3400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79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strVal val="#ppt_w*0.70"/>
                                          </p:val>
                                        </p:tav>
                                        <p:tav tm="100000">
                                          <p:val>
                                            <p:strVal val="#ppt_w"/>
                                          </p:val>
                                        </p:tav>
                                      </p:tavLst>
                                    </p:anim>
                                    <p:anim calcmode="lin" valueType="num">
                                      <p:cBhvr>
                                        <p:cTn id="8" dur="1000" fill="hold"/>
                                        <p:tgtEl>
                                          <p:spTgt spid="26626"/>
                                        </p:tgtEl>
                                        <p:attrNameLst>
                                          <p:attrName>ppt_h</p:attrName>
                                        </p:attrNameLst>
                                      </p:cBhvr>
                                      <p:tavLst>
                                        <p:tav tm="0">
                                          <p:val>
                                            <p:strVal val="#ppt_h"/>
                                          </p:val>
                                        </p:tav>
                                        <p:tav tm="100000">
                                          <p:val>
                                            <p:strVal val="#ppt_h"/>
                                          </p:val>
                                        </p:tav>
                                      </p:tavLst>
                                    </p:anim>
                                    <p:animEffect transition="in" filter="fade">
                                      <p:cBhvr>
                                        <p:cTn id="9" dur="1000"/>
                                        <p:tgtEl>
                                          <p:spTgt spid="26626"/>
                                        </p:tgtEl>
                                      </p:cBhvr>
                                    </p:animEffect>
                                  </p:childTnLst>
                                </p:cTn>
                              </p:par>
                              <p:par>
                                <p:cTn id="10" presetID="55" presetClass="entr" presetSubtype="0" fill="hold" nodeType="withEffect">
                                  <p:stCondLst>
                                    <p:cond delay="0"/>
                                  </p:stCondLst>
                                  <p:childTnLst>
                                    <p:set>
                                      <p:cBhvr>
                                        <p:cTn id="11" dur="1" fill="hold">
                                          <p:stCondLst>
                                            <p:cond delay="0"/>
                                          </p:stCondLst>
                                        </p:cTn>
                                        <p:tgtEl>
                                          <p:spTgt spid="26627"/>
                                        </p:tgtEl>
                                        <p:attrNameLst>
                                          <p:attrName>style.visibility</p:attrName>
                                        </p:attrNameLst>
                                      </p:cBhvr>
                                      <p:to>
                                        <p:strVal val="visible"/>
                                      </p:to>
                                    </p:set>
                                    <p:anim calcmode="lin" valueType="num">
                                      <p:cBhvr>
                                        <p:cTn id="12" dur="1000" fill="hold"/>
                                        <p:tgtEl>
                                          <p:spTgt spid="26627"/>
                                        </p:tgtEl>
                                        <p:attrNameLst>
                                          <p:attrName>ppt_w</p:attrName>
                                        </p:attrNameLst>
                                      </p:cBhvr>
                                      <p:tavLst>
                                        <p:tav tm="0">
                                          <p:val>
                                            <p:strVal val="#ppt_w*0.70"/>
                                          </p:val>
                                        </p:tav>
                                        <p:tav tm="100000">
                                          <p:val>
                                            <p:strVal val="#ppt_w"/>
                                          </p:val>
                                        </p:tav>
                                      </p:tavLst>
                                    </p:anim>
                                    <p:anim calcmode="lin" valueType="num">
                                      <p:cBhvr>
                                        <p:cTn id="13" dur="1000" fill="hold"/>
                                        <p:tgtEl>
                                          <p:spTgt spid="26627"/>
                                        </p:tgtEl>
                                        <p:attrNameLst>
                                          <p:attrName>ppt_h</p:attrName>
                                        </p:attrNameLst>
                                      </p:cBhvr>
                                      <p:tavLst>
                                        <p:tav tm="0">
                                          <p:val>
                                            <p:strVal val="#ppt_h"/>
                                          </p:val>
                                        </p:tav>
                                        <p:tav tm="100000">
                                          <p:val>
                                            <p:strVal val="#ppt_h"/>
                                          </p:val>
                                        </p:tav>
                                      </p:tavLst>
                                    </p:anim>
                                    <p:animEffect transition="in" filter="fade">
                                      <p:cBhvr>
                                        <p:cTn id="14"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62">
  <a:themeElements>
    <a:clrScheme name="Зеленый">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162</Template>
  <TotalTime>462</TotalTime>
  <Words>1311</Words>
  <Application>Microsoft Office PowerPoint</Application>
  <PresentationFormat>Экран (4:3)</PresentationFormat>
  <Paragraphs>76</Paragraphs>
  <Slides>47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47</vt:i4>
      </vt:variant>
    </vt:vector>
  </HeadingPairs>
  <TitlesOfParts>
    <vt:vector size="56" baseType="lpstr">
      <vt:lpstr>Arial</vt:lpstr>
      <vt:lpstr>BatangChe</vt:lpstr>
      <vt:lpstr>Bookman Old Style</vt:lpstr>
      <vt:lpstr>Calibri</vt:lpstr>
      <vt:lpstr>Calibri Light</vt:lpstr>
      <vt:lpstr>Symbol</vt:lpstr>
      <vt:lpstr>Times New Roman</vt:lpstr>
      <vt:lpstr>TruthCYR Ultra</vt:lpstr>
      <vt:lpstr>162</vt:lpstr>
      <vt:lpstr>Игры и упражнения  с блоками Дьенеша</vt:lpstr>
      <vt:lpstr>Логические блоки Дьенеша разработаны венгерским психологом и математиком Золтаном  Дьенешем для ранней подготовки мышления детей к усвоению математики.</vt:lpstr>
      <vt:lpstr>Логические блоки Дьенеша: знакомят с формой, цветом, размером и толщиной;  развивают мыслительные операции анализа, сравнения, классификации, обобщения, логическое мышление познавательные процессы, (восприятие, память, внимание, воображение), творческие способности.</vt:lpstr>
      <vt:lpstr> ЗАДАЧИ:</vt:lpstr>
      <vt:lpstr>В набор входят 48 фигур, которые отличаются по цвету, форме, размеру, толщине. Нет ни одной повторяющейся детали. Каждая имеет свой уникальный набор свойств. С блоками Дьенеша можно выполнять самые различные задачи на классификацию и сортировку, а на плоскости можно складывать силуэты узнаваемых предметов.</vt:lpstr>
      <vt:lpstr>Начинать можно в 2-3 года. Для самых маленьких подойдут элементарные задания на выбор. </vt:lpstr>
      <vt:lpstr>Предназначены для детей от 3 лет </vt:lpstr>
      <vt:lpstr>Можно использовать альбомы (для каждого возраста свои). Первый так и называется «Блоки Дьенеша для самых маленьких»</vt:lpstr>
      <vt:lpstr>Варианты игр для детей 3-4 года</vt:lpstr>
      <vt:lpstr>Выкладывается несколько фигур, которые нужно запомнить. Затем одна из фигур заменяется на новую.</vt:lpstr>
      <vt:lpstr>Продолжи цепочку (собери бусы)</vt:lpstr>
      <vt:lpstr>Продолжи цепочку так, чтобы каждая последующая фигура отличалась от предыдущей одним признаком  (цветом, формой, величиной или толщиной)</vt:lpstr>
      <vt:lpstr>Выложить 8 блоков, под одним прячем «клад».  Ребенок задает наводящие вопросы про цвет,  про форму, про размер. Отвечать «да» или «нет».  </vt:lpstr>
      <vt:lpstr>В таблице из 9 клеток подобрать недостающие блоки</vt:lpstr>
      <vt:lpstr>Распределить фигуры в два обруча:  в левый – красные, в правый - круги</vt:lpstr>
      <vt:lpstr>Презентация PowerPoint</vt:lpstr>
      <vt:lpstr>Карточки символы свойств</vt:lpstr>
      <vt:lpstr>Карточки с отрицанием свойств</vt:lpstr>
      <vt:lpstr>Подбор блоков по карточкам с изображением их свойств</vt:lpstr>
      <vt:lpstr>На следующем возрастном этапе (4-5 лет) предлагаются новые игры и упражнения с блоками, где их свойства изображены на карточках.</vt:lpstr>
      <vt:lpstr>«Альбом вместе весело играть». В нем используется два дидактических материала: блоки Дьенеша и палочки Кюизенера</vt:lpstr>
      <vt:lpstr>Накладывая цветные блоки на цветные изображения в альбоме, ребенок будет в восторге от того, как под его руками плоскостные изображения превращаются в объемные.</vt:lpstr>
      <vt:lpstr>Презентация PowerPoint</vt:lpstr>
      <vt:lpstr>Я предлагаю вам «оживить картинку» и наложить цветные блоки на цветные изображения.</vt:lpstr>
      <vt:lpstr>Со временем можно усложнять и выбирать по нескольким признакам. Для детей 3-4 лет «игра цепочка», башенки, дорожки</vt:lpstr>
      <vt:lpstr>Дидактическая игра «Угощение для медвежат». Можно представить, что блоки это любимые пирожные и угостить ими гостей.</vt:lpstr>
      <vt:lpstr>В процессе игры дети научатся сравнивать и анализировать, делать выводы, строить фразы со словами такой же, не такой, все, больше, меньше, короче, длиннее.</vt:lpstr>
      <vt:lpstr>Использование карточек позволяет развивать у детей способность к замещению и моделированию свойств, умение кодировать и декодировать информацию о них. Эти способности и умения развиваются в процессе выполнения разнообразных предметно-игровых действий. Так, подбирая карточки, которые «рассказывают» о цвете, форме, величине или толщине блоков, дети упражняются в замещении и кодировании свойств. В процессе поиска блоков со свойствами, указанными на карточках, дети овладевают умением декодировать информацию о них. Выкладывая карточки, которые «рассказывают» о всех свойствах блока, малыши создают его своеобразную  модель.  Карточки-свойства помогают детям перейти от наглядно-образного к наглядно-схематическому мышлению, а карточки с отрицанием свойств становятся мостиком к словесно-логическому мышлению.  </vt:lpstr>
      <vt:lpstr>Схемы на составление  линейного алгоритма</vt:lpstr>
      <vt:lpstr>Презентация PowerPoint</vt:lpstr>
      <vt:lpstr>Моделирование из блоков Дьенеша</vt:lpstr>
      <vt:lpstr>Презентация PowerPoint</vt:lpstr>
      <vt:lpstr>Игра «Художники».   Детям предлагается написать «картины» по эскизам.  Цель игры развивать умение анализировать форму предмета, сравнивать по свойствам, также развивать художественные способности (выбор фона, цвета, композиции). Умение оперировать полученными знаниями помогает в конструировании, аппликации, рисовании</vt:lpstr>
      <vt:lpstr>Презентация PowerPoint</vt:lpstr>
      <vt:lpstr>На последнем этапе работы (5-7 лет) дидактические игры усложняются. К уже изученным карточкам-свойствам добавляются карточки отрицание свойств (не толстый - тонкий, не красный - синий или желтый, не большой - маленький). Сначала проводятся игры с новыми свойствами отрицания.  Далее к изученным играм добавляются новые: игра «Архитекторы» (дети разрабатывают проект детской площадки, выбирая материал в соответствии с заданными правилами).</vt:lpstr>
      <vt:lpstr>«Логический поезд»(использование карточек с числовым соотнесением)</vt:lpstr>
      <vt:lpstr>«Мозаика цифр»(дети расшифровывают карточку и выбирают нужный блок)</vt:lpstr>
      <vt:lpstr>Используется альбом Фенкельштейн Б.Б. «Спасатели приходят на помощь».</vt:lpstr>
      <vt:lpstr>В обычной жизни нам часто приходиться оказывать помощь родным, друзьям, просто прохожим, животным. Стремление прийти на помощь доброта, ум, внимательность к людям — это достоинство человека. И, конечно, спасателю нужна сообразительность, быстрота реакции умение рассуждать и принимать нестандартные решения. Я предлагаю вам стать «спасателями». </vt:lpstr>
      <vt:lpstr>Задача «спасателей» (т.е. ваша задача) — подготовить транспорт к выезду в район бедствия. Выложите из блоков Дьенеша транспорт по схемам</vt:lpstr>
      <vt:lpstr>Презентация PowerPoint</vt:lpstr>
      <vt:lpstr>Теперь вам необходимо доставить «ценные грузы» (блоки) из г. Ярославля в г. Курск. В пути с «грузами» происходят изменения. Например, если груз был большой, то может стать маленьким. </vt:lpstr>
      <vt:lpstr>Презентация PowerPoint</vt:lpstr>
      <vt:lpstr>Следующая задача «спасателей» доставить «ценный груз» с продовольствием в один из районов пострадавшего от наводнения. Перед вами карта. Проложите путь своими блоками, избегая «клеток ловушек», следуя указаниям знаков- символов, которые могут запретить проход определённых символов </vt:lpstr>
      <vt:lpstr>Работу с логическими блоками можно проводить во всех сферах деятельности: а) в подвижных играх (предметные ориентиры, обозначение домиков, дорожек, лабиринтов); б) как настольно-печатные (изготовить карты к играм «Рассели жильцов», «Какой фигуры не хватает», «Найди место фигуре», «Головоломки»); в) в сюжетно-ролевых играх: « Магазин» (деньги обозначаются блоками, цены на товар обозначаются кодовыми карточками). «Почта» (адрес на посылке, письме, открытке обозначается блоками, адрес на домике обозначается кодовыми карточками). Аналогично: «Поезд» (билеты, места). Вариативность игр с блоками обеспечивает возможность использования их практически в любой режимный момент. А так же позволяют реализовать индивидуальный подход за счет усложнения или упрощения заданий (использование 1,2,3 или 4 признаков одновременно). </vt:lpstr>
      <vt:lpstr>Спасибо за внимание!</vt:lpstr>
      <vt:lpstr>Литература.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Блоки Дьенеша</dc:title>
  <dc:creator>Ирина</dc:creator>
  <cp:lastModifiedBy>m_krupnova@mail.ru</cp:lastModifiedBy>
  <cp:revision>45</cp:revision>
  <dcterms:created xsi:type="dcterms:W3CDTF">2016-01-13T12:21:31Z</dcterms:created>
  <dcterms:modified xsi:type="dcterms:W3CDTF">2022-03-11T10:04:25Z</dcterms:modified>
</cp:coreProperties>
</file>